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17" r:id="rId2"/>
    <p:sldId id="549" r:id="rId3"/>
    <p:sldId id="553" r:id="rId4"/>
    <p:sldId id="551" r:id="rId5"/>
    <p:sldId id="535" r:id="rId6"/>
    <p:sldId id="537" r:id="rId7"/>
    <p:sldId id="554" r:id="rId8"/>
    <p:sldId id="540" r:id="rId9"/>
    <p:sldId id="508" r:id="rId10"/>
    <p:sldId id="538" r:id="rId11"/>
    <p:sldId id="520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B26D"/>
    <a:srgbClr val="000000"/>
    <a:srgbClr val="2F2672"/>
    <a:srgbClr val="00EE2D"/>
    <a:srgbClr val="00B022"/>
    <a:srgbClr val="FFC247"/>
    <a:srgbClr val="FFFFFF"/>
    <a:srgbClr val="DCDCDC"/>
    <a:srgbClr val="DDDDDD"/>
    <a:srgbClr val="DEDE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706" autoAdjust="0"/>
  </p:normalViewPr>
  <p:slideViewPr>
    <p:cSldViewPr snapToObjects="1">
      <p:cViewPr varScale="1">
        <p:scale>
          <a:sx n="113" d="100"/>
          <a:sy n="113" d="100"/>
        </p:scale>
        <p:origin x="-966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06.11.2011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06.11.2011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Martin Flügge</a:t>
            </a:r>
          </a:p>
          <a:p>
            <a:pPr algn="r"/>
            <a:endParaRPr lang="en-US" sz="1050" b="1" dirty="0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martin.fluegge@mftech.org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http://www.mftech.org</a:t>
            </a:r>
          </a:p>
          <a:p>
            <a:pPr algn="r"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http://www.mftech.org/blog</a:t>
            </a:r>
          </a:p>
          <a:p>
            <a:pPr algn="r"/>
            <a:endParaRPr lang="en-US" sz="1050" b="1" dirty="0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7858148" y="488296"/>
            <a:ext cx="1071570" cy="1412525"/>
          </a:xfrm>
          <a:prstGeom prst="roundRect">
            <a:avLst/>
          </a:prstGeom>
          <a:noFill/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80" charset="-128"/>
              <a:cs typeface="Arial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858148" y="1851833"/>
            <a:ext cx="1071570" cy="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" y="1844824"/>
            <a:ext cx="9144000" cy="2827347"/>
          </a:xfrm>
        </p:spPr>
        <p:txBody>
          <a:bodyPr>
            <a:normAutofit/>
          </a:bodyPr>
          <a:lstStyle/>
          <a:p>
            <a:r>
              <a:rPr lang="en-US" dirty="0" smtClean="0"/>
              <a:t>Let the sunshine in!</a:t>
            </a:r>
            <a:br>
              <a:rPr lang="en-US" dirty="0" smtClean="0"/>
            </a:br>
            <a:r>
              <a:rPr lang="en-US" sz="3200" dirty="0" smtClean="0"/>
              <a:t>News from the Dawn side of life</a:t>
            </a:r>
            <a:endParaRPr lang="en-US" dirty="0">
              <a:solidFill>
                <a:srgbClr val="2F267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43174" y="4191415"/>
            <a:ext cx="3857652" cy="3571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 err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EclipseCon</a:t>
            </a:r>
            <a:r>
              <a:rPr lang="en-US" sz="160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  Europe </a:t>
            </a:r>
          </a:p>
          <a:p>
            <a:pPr algn="ctr">
              <a:spcBef>
                <a:spcPct val="0"/>
              </a:spcBef>
            </a:pPr>
            <a:r>
              <a:rPr lang="en-US" sz="160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Ludwigsburg, November 4, 2011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2731458" y="4149080"/>
            <a:ext cx="367063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731458" y="4509120"/>
            <a:ext cx="367063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13"/>
          <p:cNvGrpSpPr/>
          <p:nvPr/>
        </p:nvGrpSpPr>
        <p:grpSpPr>
          <a:xfrm>
            <a:off x="7832382" y="504307"/>
            <a:ext cx="1071570" cy="1412525"/>
            <a:chOff x="7524328" y="2204864"/>
            <a:chExt cx="1071570" cy="1412525"/>
          </a:xfrm>
        </p:grpSpPr>
        <p:pic>
          <p:nvPicPr>
            <p:cNvPr id="1026" name="Picture 2" descr="C:\Dokumente und Einstellungen\killa\Desktop\martiin.png"/>
            <p:cNvPicPr>
              <a:picLocks noChangeAspect="1" noChangeArrowheads="1"/>
            </p:cNvPicPr>
            <p:nvPr/>
          </p:nvPicPr>
          <p:blipFill>
            <a:blip r:embed="rId3" cstate="print"/>
            <a:srcRect l="13744" t="10308" r="9162" b="13744"/>
            <a:stretch>
              <a:fillRect/>
            </a:stretch>
          </p:blipFill>
          <p:spPr bwMode="auto">
            <a:xfrm>
              <a:off x="7535153" y="2238031"/>
              <a:ext cx="1029636" cy="1352494"/>
            </a:xfrm>
            <a:prstGeom prst="rect">
              <a:avLst/>
            </a:prstGeom>
            <a:noFill/>
            <a:ln w="0">
              <a:solidFill>
                <a:schemeClr val="tx1"/>
              </a:solidFill>
            </a:ln>
          </p:spPr>
        </p:pic>
        <p:sp>
          <p:nvSpPr>
            <p:cNvPr id="13" name="Abgerundetes Rechteck 12"/>
            <p:cNvSpPr/>
            <p:nvPr/>
          </p:nvSpPr>
          <p:spPr bwMode="auto">
            <a:xfrm>
              <a:off x="7524328" y="2204864"/>
              <a:ext cx="1071570" cy="1412525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80" charset="-128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512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Dawn - On the Road to Indigo</a:t>
            </a: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521868" y="1385756"/>
            <a:ext cx="5256584" cy="4572032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buNone/>
            </a:pPr>
            <a:r>
              <a:rPr lang="en-GB" sz="2400" dirty="0" smtClean="0"/>
              <a:t>Runtime Extension (split up)</a:t>
            </a:r>
            <a:r>
              <a:rPr lang="en-GB" sz="2400" i="1" dirty="0" smtClean="0"/>
              <a:t> </a:t>
            </a:r>
            <a:r>
              <a:rPr lang="en-GB" sz="1400" i="1" dirty="0" smtClean="0"/>
              <a:t>(done)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Integration of </a:t>
            </a:r>
            <a:r>
              <a:rPr lang="en-GB" sz="2400" dirty="0" err="1" smtClean="0"/>
              <a:t>Graphiti</a:t>
            </a:r>
            <a:r>
              <a:rPr lang="en-GB" sz="2400" dirty="0" smtClean="0"/>
              <a:t> </a:t>
            </a:r>
            <a:r>
              <a:rPr lang="en-GB" sz="1400" i="1" dirty="0" smtClean="0"/>
              <a:t>(work in progress)</a:t>
            </a:r>
            <a:endParaRPr lang="en-GB" sz="2400" i="1" dirty="0" smtClean="0"/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UI Locking Support </a:t>
            </a:r>
            <a:r>
              <a:rPr lang="en-GB" sz="1400" i="1" dirty="0" smtClean="0"/>
              <a:t>(work in progress)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Property View Integration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UI Access Control Support</a:t>
            </a:r>
            <a:endParaRPr lang="en-GB" sz="1600" dirty="0" smtClean="0"/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Web Portal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...</a:t>
            </a:r>
            <a:endParaRPr lang="en-GB" sz="3600" dirty="0" smtClean="0"/>
          </a:p>
          <a:p>
            <a:pPr>
              <a:lnSpc>
                <a:spcPts val="3500"/>
              </a:lnSpc>
            </a:pPr>
            <a:endParaRPr lang="en-GB" dirty="0"/>
          </a:p>
        </p:txBody>
      </p:sp>
      <p:sp>
        <p:nvSpPr>
          <p:cNvPr id="9" name="Pfeil nach oben 8"/>
          <p:cNvSpPr/>
          <p:nvPr/>
        </p:nvSpPr>
        <p:spPr>
          <a:xfrm rot="10800000">
            <a:off x="1513756" y="1950368"/>
            <a:ext cx="648072" cy="3384376"/>
          </a:xfrm>
          <a:prstGeom prst="upArrow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"/>
          <p:cNvGrpSpPr/>
          <p:nvPr/>
        </p:nvGrpSpPr>
        <p:grpSpPr>
          <a:xfrm>
            <a:off x="1009700" y="1340768"/>
            <a:ext cx="1319324" cy="609600"/>
            <a:chOff x="4051176" y="4687004"/>
            <a:chExt cx="1319324" cy="609600"/>
          </a:xfrm>
        </p:grpSpPr>
        <p:sp>
          <p:nvSpPr>
            <p:cNvPr id="11" name="Abgerundetes Rechteck 10"/>
            <p:cNvSpPr/>
            <p:nvPr/>
          </p:nvSpPr>
          <p:spPr>
            <a:xfrm>
              <a:off x="4355976" y="4787860"/>
              <a:ext cx="1008112" cy="369332"/>
            </a:xfrm>
            <a:prstGeom prst="roundRect">
              <a:avLst/>
            </a:prstGeom>
            <a:solidFill>
              <a:srgbClr val="5B4D8D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" name="Picture 3" descr="C:\Dokumente und Einstellungen\killa\Desktop\Eclipse_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51176" y="4687004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13" name="Textfeld 12"/>
            <p:cNvSpPr txBox="1"/>
            <p:nvPr/>
          </p:nvSpPr>
          <p:spPr>
            <a:xfrm>
              <a:off x="4602341" y="478786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bg1"/>
                  </a:solidFill>
                </a:rPr>
                <a:t>Indigo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pieren 13"/>
          <p:cNvGrpSpPr/>
          <p:nvPr/>
        </p:nvGrpSpPr>
        <p:grpSpPr>
          <a:xfrm>
            <a:off x="1009700" y="5334744"/>
            <a:ext cx="1312912" cy="609600"/>
            <a:chOff x="4051176" y="4687004"/>
            <a:chExt cx="1312912" cy="609600"/>
          </a:xfrm>
        </p:grpSpPr>
        <p:sp>
          <p:nvSpPr>
            <p:cNvPr id="15" name="Abgerundetes Rechteck 14"/>
            <p:cNvSpPr/>
            <p:nvPr/>
          </p:nvSpPr>
          <p:spPr>
            <a:xfrm>
              <a:off x="4355976" y="4787860"/>
              <a:ext cx="1008112" cy="369332"/>
            </a:xfrm>
            <a:prstGeom prst="roundRect">
              <a:avLst/>
            </a:prstGeom>
            <a:solidFill>
              <a:srgbClr val="5B4D8D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6" name="Picture 3" descr="C:\Dokumente und Einstellungen\killa\Desktop\Eclipse_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51176" y="4687004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17" name="Textfeld 16"/>
            <p:cNvSpPr txBox="1"/>
            <p:nvPr/>
          </p:nvSpPr>
          <p:spPr>
            <a:xfrm>
              <a:off x="4602341" y="4787860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bg1"/>
                  </a:solidFill>
                </a:rPr>
                <a:t>Juno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492896"/>
            <a:ext cx="8286808" cy="113191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2010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2627784" y="3933056"/>
            <a:ext cx="37937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http://wiki.eclipse.org/Dawn</a:t>
            </a:r>
          </a:p>
          <a:p>
            <a:endParaRPr lang="de-DE" sz="2400" dirty="0" smtClean="0"/>
          </a:p>
          <a:p>
            <a:r>
              <a:rPr lang="de-DE" sz="2400" dirty="0" smtClean="0"/>
              <a:t>martin.fluegge@mftech.org</a:t>
            </a:r>
          </a:p>
          <a:p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ylinder 18"/>
          <p:cNvSpPr/>
          <p:nvPr/>
        </p:nvSpPr>
        <p:spPr>
          <a:xfrm>
            <a:off x="4139952" y="2852936"/>
            <a:ext cx="1014736" cy="917245"/>
          </a:xfrm>
          <a:prstGeom prst="can">
            <a:avLst/>
          </a:prstGeom>
          <a:gradFill>
            <a:gsLst>
              <a:gs pos="17000">
                <a:srgbClr val="52418F"/>
              </a:gs>
              <a:gs pos="99000">
                <a:srgbClr val="BC99E3"/>
              </a:gs>
            </a:gsLst>
            <a:lin ang="5400000" scaled="0"/>
          </a:gradFill>
          <a:effectLst>
            <a:outerShdw blurRad="50800" dist="165100" dir="174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CDO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28596" y="332656"/>
            <a:ext cx="8286808" cy="648072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What is Dawn?</a:t>
            </a:r>
            <a:endParaRPr lang="en-GB" dirty="0"/>
          </a:p>
        </p:txBody>
      </p:sp>
      <p:sp>
        <p:nvSpPr>
          <p:cNvPr id="13" name="Zylinder 12"/>
          <p:cNvSpPr/>
          <p:nvPr/>
        </p:nvSpPr>
        <p:spPr>
          <a:xfrm>
            <a:off x="4139952" y="2852936"/>
            <a:ext cx="1014736" cy="917245"/>
          </a:xfrm>
          <a:prstGeom prst="can">
            <a:avLst/>
          </a:prstGeom>
          <a:gradFill>
            <a:gsLst>
              <a:gs pos="17000">
                <a:srgbClr val="52418F"/>
              </a:gs>
              <a:gs pos="99000">
                <a:srgbClr val="BC99E3"/>
              </a:gs>
            </a:gsLst>
            <a:lin ang="5400000" scaled="0"/>
          </a:gradFill>
          <a:effectLst>
            <a:outerShdw blurRad="50800" dist="165100" dir="174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/>
              <a:t>file</a:t>
            </a:r>
            <a:r>
              <a:rPr lang="de-DE" sz="2000" dirty="0" smtClean="0"/>
              <a:t>://</a:t>
            </a:r>
            <a:endParaRPr lang="de-DE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993" y="1317526"/>
            <a:ext cx="2480469" cy="106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6129" y="1149127"/>
            <a:ext cx="2771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406847"/>
            <a:ext cx="2834133" cy="122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Dokumente und Einstellungen\killa\Desktop\450px-Xtext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4215" y="3652637"/>
            <a:ext cx="2882627" cy="858382"/>
          </a:xfrm>
          <a:prstGeom prst="rect">
            <a:avLst/>
          </a:prstGeom>
          <a:noFill/>
        </p:spPr>
      </p:pic>
      <p:sp>
        <p:nvSpPr>
          <p:cNvPr id="15" name="Abgerundetes Rechteck 14"/>
          <p:cNvSpPr/>
          <p:nvPr/>
        </p:nvSpPr>
        <p:spPr>
          <a:xfrm>
            <a:off x="3563888" y="4869160"/>
            <a:ext cx="2088232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Garamond" pitchFamily="18" charset="0"/>
              </a:rPr>
              <a:t>Customized</a:t>
            </a:r>
            <a:r>
              <a:rPr lang="de-DE" sz="2000" b="1" dirty="0" smtClean="0">
                <a:solidFill>
                  <a:schemeClr val="tx1"/>
                </a:solidFill>
                <a:latin typeface="Garamond" pitchFamily="18" charset="0"/>
              </a:rPr>
              <a:t> User Interfaces</a:t>
            </a:r>
            <a:endParaRPr lang="de-DE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6" name="Pfeil nach links und rechts 15"/>
          <p:cNvSpPr/>
          <p:nvPr/>
        </p:nvSpPr>
        <p:spPr>
          <a:xfrm rot="2624435">
            <a:off x="3662209" y="2387377"/>
            <a:ext cx="432048" cy="249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links und rechts 16"/>
          <p:cNvSpPr/>
          <p:nvPr/>
        </p:nvSpPr>
        <p:spPr>
          <a:xfrm rot="2624435">
            <a:off x="5318393" y="3856821"/>
            <a:ext cx="432048" cy="249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links und rechts 17"/>
          <p:cNvSpPr/>
          <p:nvPr/>
        </p:nvSpPr>
        <p:spPr>
          <a:xfrm rot="8081378">
            <a:off x="3491879" y="3854998"/>
            <a:ext cx="432048" cy="249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links und rechts 19"/>
          <p:cNvSpPr/>
          <p:nvPr/>
        </p:nvSpPr>
        <p:spPr>
          <a:xfrm rot="8081378">
            <a:off x="5133632" y="2389200"/>
            <a:ext cx="432048" cy="249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links und rechts 20"/>
          <p:cNvSpPr/>
          <p:nvPr/>
        </p:nvSpPr>
        <p:spPr>
          <a:xfrm rot="5400000">
            <a:off x="4447232" y="4384352"/>
            <a:ext cx="432048" cy="24953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3" grpId="0" animBg="1"/>
      <p:bldP spid="13" grpId="1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Z:\EBOOKS\Informatik\Programmierung\Eclipse\Dawn\dawn logo\dawn_logo_856x8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140968" y="5877272"/>
            <a:ext cx="5218113" cy="52181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72 -0.0886 C -0.02899 -0.16886 0.13472 -0.46334 0.26927 -0.57021 C 0.40382 -0.67708 0.62517 -0.69628 0.71875 -0.72959 " pathEditMode="relative" rAng="0" ptsTypes="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Z:\EBOOKS\Informatik\Programmierung\Eclipse\Dawn\dawn logo\dawn_logo_856x8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694" y="866385"/>
            <a:ext cx="5218113" cy="5218113"/>
          </a:xfrm>
          <a:prstGeom prst="rect">
            <a:avLst/>
          </a:prstGeom>
          <a:noFill/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Abgerundetes Rechteck 6"/>
          <p:cNvSpPr/>
          <p:nvPr/>
        </p:nvSpPr>
        <p:spPr>
          <a:xfrm>
            <a:off x="6040090" y="1594210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Generators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287562" y="2957500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Conflict Handling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844556" y="4192488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Locking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040090" y="4192488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Real-Time Shared Editing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844556" y="1594210"/>
            <a:ext cx="1656184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Collaborative UI extensions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951858" y="5034880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Authentication/ Authorization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3879850" y="751818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Runtime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588224" y="2957500"/>
            <a:ext cx="1728192" cy="84239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Programming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1018266" y="1357298"/>
            <a:ext cx="7054195" cy="698376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CDO Model Repository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018267" y="2430534"/>
            <a:ext cx="7054194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 Runtime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000098" y="4659450"/>
            <a:ext cx="3143272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GMF Editor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4929189" y="4659450"/>
            <a:ext cx="3143272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EMF Editor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000098" y="3547784"/>
            <a:ext cx="3143274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GMF UI Extension</a:t>
            </a:r>
          </a:p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(generated Fragment)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4929188" y="3547784"/>
            <a:ext cx="3143274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EMF UI Extension</a:t>
            </a:r>
          </a:p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(generated Fragment)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idx="1"/>
          </p:nvPr>
        </p:nvSpPr>
        <p:spPr>
          <a:xfrm>
            <a:off x="428596" y="332656"/>
            <a:ext cx="8286808" cy="648072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How does it work?</a:t>
            </a:r>
            <a:endParaRPr lang="en-GB" dirty="0"/>
          </a:p>
        </p:txBody>
      </p:sp>
      <p:cxnSp>
        <p:nvCxnSpPr>
          <p:cNvPr id="28" name="Gerade Verbindung mit Pfeil 27"/>
          <p:cNvCxnSpPr/>
          <p:nvPr/>
        </p:nvCxnSpPr>
        <p:spPr>
          <a:xfrm rot="5400000">
            <a:off x="1313530" y="2242310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7314322" y="2243104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rot="5400000">
            <a:off x="7171446" y="3345015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rot="5400000" flipH="1" flipV="1">
            <a:off x="7465134" y="3344221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rot="5400000">
            <a:off x="1313530" y="3361148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rot="5400000" flipH="1" flipV="1">
            <a:off x="1607218" y="3360354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5400000">
            <a:off x="7173034" y="4445675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5400000" flipH="1" flipV="1">
            <a:off x="7466722" y="4444881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rot="5400000">
            <a:off x="1311942" y="4444087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rot="5400000" flipH="1" flipV="1">
            <a:off x="1605630" y="4443293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611560" y="3212976"/>
            <a:ext cx="3168352" cy="2808312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Extended UI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716016" y="3212976"/>
            <a:ext cx="3888432" cy="280831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 Runtime Extension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11560" y="1113892"/>
            <a:ext cx="7992888" cy="1872208"/>
          </a:xfrm>
          <a:prstGeom prst="roundRect">
            <a:avLst/>
          </a:prstGeom>
          <a:solidFill>
            <a:srgbClr val="FFD47D">
              <a:alpha val="50000"/>
            </a:srgbClr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 Runtime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7166"/>
            <a:ext cx="8286808" cy="1131910"/>
          </a:xfrm>
        </p:spPr>
        <p:txBody>
          <a:bodyPr/>
          <a:lstStyle/>
          <a:p>
            <a:r>
              <a:rPr lang="de-DE" dirty="0" err="1" smtClean="0"/>
              <a:t>Internally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Dawn - Rise of the Collaborative UI </a:t>
            </a:r>
          </a:p>
          <a:p>
            <a:r>
              <a:rPr lang="en-US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899592" y="1866528"/>
            <a:ext cx="2257589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IDawnUIElement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940152" y="1866528"/>
            <a:ext cx="2448272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IDawnEditingSupport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179003" y="3518594"/>
            <a:ext cx="2275758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XYZEditor</a:t>
            </a: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296275" y="4574780"/>
            <a:ext cx="2736304" cy="6983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DawnXYZEditingSupport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347864" y="1866528"/>
            <a:ext cx="2448272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IDawnListener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5296275" y="3518594"/>
            <a:ext cx="2736304" cy="6983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DawnXYZListener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83198" y="4577010"/>
            <a:ext cx="2275758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XYZEditor</a:t>
            </a: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Gewinkelte Verbindung 19"/>
          <p:cNvCxnSpPr>
            <a:stCxn id="16" idx="1"/>
          </p:cNvCxnSpPr>
          <p:nvPr/>
        </p:nvCxnSpPr>
        <p:spPr>
          <a:xfrm rot="10800000">
            <a:off x="1043608" y="2564904"/>
            <a:ext cx="139590" cy="2361294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6" idx="0"/>
            <a:endCxn id="9" idx="2"/>
          </p:cNvCxnSpPr>
          <p:nvPr/>
        </p:nvCxnSpPr>
        <p:spPr>
          <a:xfrm rot="16200000" flipV="1">
            <a:off x="2138960" y="4394892"/>
            <a:ext cx="360040" cy="419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winkelte Verbindung 27"/>
          <p:cNvCxnSpPr>
            <a:stCxn id="16" idx="3"/>
            <a:endCxn id="10" idx="1"/>
          </p:cNvCxnSpPr>
          <p:nvPr/>
        </p:nvCxnSpPr>
        <p:spPr>
          <a:xfrm flipV="1">
            <a:off x="3458956" y="4923968"/>
            <a:ext cx="1837319" cy="223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winkelte Verbindung 31"/>
          <p:cNvCxnSpPr>
            <a:stCxn id="10" idx="0"/>
            <a:endCxn id="15" idx="2"/>
          </p:cNvCxnSpPr>
          <p:nvPr/>
        </p:nvCxnSpPr>
        <p:spPr>
          <a:xfrm rot="5400000" flipH="1" flipV="1">
            <a:off x="6485522" y="4395875"/>
            <a:ext cx="357810" cy="1588"/>
          </a:xfrm>
          <a:prstGeom prst="bentConnector3">
            <a:avLst>
              <a:gd name="adj1" fmla="val 50000"/>
            </a:avLst>
          </a:prstGeom>
          <a:ln w="28575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/>
          <p:nvPr/>
        </p:nvCxnSpPr>
        <p:spPr>
          <a:xfrm rot="5400000" flipH="1" flipV="1">
            <a:off x="5103266" y="3041749"/>
            <a:ext cx="953690" cy="12700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winkelte Verbindung 38"/>
          <p:cNvCxnSpPr>
            <a:stCxn id="10" idx="3"/>
          </p:cNvCxnSpPr>
          <p:nvPr/>
        </p:nvCxnSpPr>
        <p:spPr>
          <a:xfrm flipV="1">
            <a:off x="8032579" y="2564904"/>
            <a:ext cx="211829" cy="2359064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6" grpId="0" animBg="1"/>
      <p:bldP spid="7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Dawn 1.0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0" name="Gruppieren 19"/>
          <p:cNvGrpSpPr/>
          <p:nvPr/>
        </p:nvGrpSpPr>
        <p:grpSpPr>
          <a:xfrm>
            <a:off x="635316" y="476672"/>
            <a:ext cx="1834733" cy="2560196"/>
            <a:chOff x="635316" y="476672"/>
            <a:chExt cx="1834733" cy="2560196"/>
          </a:xfrm>
        </p:grpSpPr>
        <p:grpSp>
          <p:nvGrpSpPr>
            <p:cNvPr id="8" name="Gruppieren 7"/>
            <p:cNvGrpSpPr/>
            <p:nvPr/>
          </p:nvGrpSpPr>
          <p:grpSpPr>
            <a:xfrm>
              <a:off x="635316" y="476672"/>
              <a:ext cx="1652504" cy="2232983"/>
              <a:chOff x="2360588" y="3616443"/>
              <a:chExt cx="1652504" cy="2232983"/>
            </a:xfrm>
          </p:grpSpPr>
          <p:pic>
            <p:nvPicPr>
              <p:cNvPr id="6" name="Picture 5" descr="Z:\EBOOKS\Informatik\Präsentationen und Papers\Eclipse\CDO\CDO Poster\pictures\tree_non_conflict.bm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360588" y="3616443"/>
                <a:ext cx="1246808" cy="1401280"/>
              </a:xfrm>
              <a:prstGeom prst="rect">
                <a:avLst/>
              </a:prstGeom>
              <a:noFill/>
            </p:spPr>
          </p:pic>
          <p:pic>
            <p:nvPicPr>
              <p:cNvPr id="7" name="Picture 4" descr="Z:\EBOOKS\Informatik\Präsentationen und Papers\Eclipse\CDO\CDO Poster\pictures\tree_conflict.bmp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71800" y="4437112"/>
                <a:ext cx="1241292" cy="1412314"/>
              </a:xfrm>
              <a:prstGeom prst="rect">
                <a:avLst/>
              </a:prstGeom>
              <a:noFill/>
            </p:spPr>
          </p:pic>
        </p:grpSp>
        <p:sp>
          <p:nvSpPr>
            <p:cNvPr id="10" name="Textfeld 9"/>
            <p:cNvSpPr txBox="1"/>
            <p:nvPr/>
          </p:nvSpPr>
          <p:spPr>
            <a:xfrm>
              <a:off x="635316" y="2729091"/>
              <a:ext cx="18347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EMF </a:t>
              </a:r>
              <a:r>
                <a:rPr lang="de-DE" sz="1400" dirty="0" err="1" smtClean="0"/>
                <a:t>editor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integration</a:t>
              </a:r>
              <a:endParaRPr lang="de-DE" sz="14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428596" y="3284984"/>
            <a:ext cx="3598001" cy="2681935"/>
            <a:chOff x="428596" y="3284984"/>
            <a:chExt cx="3598001" cy="2681935"/>
          </a:xfrm>
        </p:grpSpPr>
        <p:sp>
          <p:nvSpPr>
            <p:cNvPr id="11" name="Textfeld 10"/>
            <p:cNvSpPr txBox="1"/>
            <p:nvPr/>
          </p:nvSpPr>
          <p:spPr>
            <a:xfrm>
              <a:off x="549042" y="5659142"/>
              <a:ext cx="34775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Ecore Tools Editor und Ecore Editor </a:t>
              </a:r>
              <a:r>
                <a:rPr lang="de-DE" sz="1400" dirty="0" err="1" smtClean="0"/>
                <a:t>extension</a:t>
              </a:r>
              <a:endParaRPr lang="de-DE" sz="1400" dirty="0" smtClean="0"/>
            </a:p>
          </p:txBody>
        </p:sp>
        <p:grpSp>
          <p:nvGrpSpPr>
            <p:cNvPr id="19" name="Gruppieren 18"/>
            <p:cNvGrpSpPr/>
            <p:nvPr/>
          </p:nvGrpSpPr>
          <p:grpSpPr>
            <a:xfrm>
              <a:off x="428596" y="3284984"/>
              <a:ext cx="3386262" cy="2374158"/>
              <a:chOff x="5245979" y="1276463"/>
              <a:chExt cx="3386262" cy="2374158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245979" y="1276463"/>
                <a:ext cx="2977588" cy="2072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048065" y="2402483"/>
                <a:ext cx="1584176" cy="124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2" name="Gruppieren 21"/>
          <p:cNvGrpSpPr/>
          <p:nvPr/>
        </p:nvGrpSpPr>
        <p:grpSpPr>
          <a:xfrm>
            <a:off x="4355976" y="1572491"/>
            <a:ext cx="4641747" cy="3502820"/>
            <a:chOff x="4355976" y="1572491"/>
            <a:chExt cx="4641747" cy="3502820"/>
          </a:xfrm>
        </p:grpSpPr>
        <p:sp>
          <p:nvSpPr>
            <p:cNvPr id="12" name="Textfeld 11"/>
            <p:cNvSpPr txBox="1"/>
            <p:nvPr/>
          </p:nvSpPr>
          <p:spPr>
            <a:xfrm>
              <a:off x="5796136" y="4767534"/>
              <a:ext cx="19675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Dawn-GenModel </a:t>
              </a:r>
              <a:r>
                <a:rPr lang="de-DE" sz="1400" dirty="0" err="1" smtClean="0"/>
                <a:t>spit</a:t>
              </a:r>
              <a:r>
                <a:rPr lang="de-DE" sz="1400" dirty="0" smtClean="0"/>
                <a:t> </a:t>
              </a:r>
              <a:r>
                <a:rPr lang="de-DE" sz="1400" dirty="0" err="1" smtClean="0"/>
                <a:t>up</a:t>
              </a:r>
              <a:endParaRPr lang="de-DE" sz="1400" dirty="0"/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4355976" y="1572491"/>
              <a:ext cx="4641747" cy="3144982"/>
              <a:chOff x="822046" y="3212976"/>
              <a:chExt cx="4641747" cy="3144982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822046" y="3735738"/>
                <a:ext cx="3744416" cy="2622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669131" y="3212976"/>
                <a:ext cx="1794662" cy="2592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Dawn 2.0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4700" y="4451932"/>
            <a:ext cx="3495332" cy="1569356"/>
          </a:xfrm>
        </p:spPr>
        <p:txBody>
          <a:bodyPr>
            <a:normAutofit/>
          </a:bodyPr>
          <a:lstStyle/>
          <a:p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generation</a:t>
            </a:r>
            <a:r>
              <a:rPr lang="de-DE" sz="2000" dirty="0" smtClean="0"/>
              <a:t> </a:t>
            </a:r>
            <a:r>
              <a:rPr lang="de-DE" sz="2000" dirty="0" err="1" smtClean="0"/>
              <a:t>needed</a:t>
            </a:r>
            <a:endParaRPr lang="de-DE" sz="2000" dirty="0" smtClean="0"/>
          </a:p>
          <a:p>
            <a:r>
              <a:rPr lang="de-DE" sz="2000" dirty="0" err="1" smtClean="0"/>
              <a:t>Generic</a:t>
            </a:r>
            <a:r>
              <a:rPr lang="de-DE" sz="2000" dirty="0" smtClean="0"/>
              <a:t> Editor </a:t>
            </a:r>
            <a:r>
              <a:rPr lang="de-DE" sz="2000" dirty="0" err="1" smtClean="0"/>
              <a:t>and</a:t>
            </a:r>
            <a:r>
              <a:rPr lang="de-DE" sz="2000" dirty="0" smtClean="0"/>
              <a:t> Wizard</a:t>
            </a:r>
          </a:p>
          <a:p>
            <a:r>
              <a:rPr lang="de-DE" sz="2000" dirty="0" smtClean="0"/>
              <a:t>Custom </a:t>
            </a:r>
            <a:r>
              <a:rPr lang="de-DE" sz="2000" dirty="0" err="1" smtClean="0"/>
              <a:t>editor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Wizard</a:t>
            </a:r>
          </a:p>
          <a:p>
            <a:r>
              <a:rPr lang="de-DE" sz="2000" dirty="0" err="1" smtClean="0"/>
              <a:t>No</a:t>
            </a:r>
            <a:r>
              <a:rPr lang="de-DE" sz="2000" dirty="0" smtClean="0"/>
              <a:t> Legacy Mode </a:t>
            </a:r>
            <a:r>
              <a:rPr lang="de-DE" sz="2000" dirty="0" err="1" smtClean="0"/>
              <a:t>required</a:t>
            </a:r>
            <a:endParaRPr lang="de-DE" sz="2000" dirty="0" smtClean="0"/>
          </a:p>
          <a:p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Let the sunshine in! - News from the Dawn side of life</a:t>
            </a:r>
          </a:p>
          <a:p>
            <a:r>
              <a:rPr lang="en-US" dirty="0" smtClean="0"/>
              <a:t>© 2011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2956" y="3573016"/>
            <a:ext cx="3508074" cy="237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268761"/>
            <a:ext cx="2736304" cy="252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4533052" y="1211572"/>
            <a:ext cx="3495332" cy="1569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Locking 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 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editors</a:t>
            </a: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Visualization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/remote 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locks</a:t>
            </a:r>
            <a:endParaRPr kumimoji="0" lang="de-D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Locking </a:t>
            </a:r>
            <a:r>
              <a:rPr kumimoji="0" lang="de-DE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Strategies</a:t>
            </a:r>
            <a:endParaRPr kumimoji="0" lang="de-DE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29249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smtClean="0">
                <a:solidFill>
                  <a:srgbClr val="2F2672"/>
                </a:solidFill>
              </a:rPr>
              <a:t>Demo Time</a:t>
            </a:r>
            <a:endParaRPr lang="de-DE" sz="4800" b="1">
              <a:solidFill>
                <a:srgbClr val="2F267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483</Words>
  <Application>Microsoft Office PowerPoint</Application>
  <PresentationFormat>Bildschirmpräsentation (4:3)</PresentationFormat>
  <Paragraphs>104</Paragraphs>
  <Slides>11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Template</vt:lpstr>
      <vt:lpstr>Let the sunshine in! News from the Dawn side of life</vt:lpstr>
      <vt:lpstr>Folie 2</vt:lpstr>
      <vt:lpstr>Folie 3</vt:lpstr>
      <vt:lpstr>Folie 4</vt:lpstr>
      <vt:lpstr>Folie 5</vt:lpstr>
      <vt:lpstr>Internally</vt:lpstr>
      <vt:lpstr>Dawn 1.0</vt:lpstr>
      <vt:lpstr>Dawn 2.0 …</vt:lpstr>
      <vt:lpstr>Folie 9</vt:lpstr>
      <vt:lpstr>Folie 10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Dawn - Rise of the collabrative UI</dc:title>
  <dc:creator>Martin Fluegge</dc:creator>
  <cp:lastModifiedBy>killa</cp:lastModifiedBy>
  <cp:revision>1970</cp:revision>
  <dcterms:created xsi:type="dcterms:W3CDTF">2008-08-22T09:52:33Z</dcterms:created>
  <dcterms:modified xsi:type="dcterms:W3CDTF">2011-11-06T11:39:54Z</dcterms:modified>
</cp:coreProperties>
</file>