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421" r:id="rId3"/>
    <p:sldId id="422" r:id="rId4"/>
    <p:sldId id="423" r:id="rId5"/>
    <p:sldId id="424" r:id="rId6"/>
    <p:sldId id="425" r:id="rId7"/>
    <p:sldId id="426" r:id="rId8"/>
    <p:sldId id="427" r:id="rId9"/>
    <p:sldId id="428" r:id="rId10"/>
    <p:sldId id="429" r:id="rId11"/>
    <p:sldId id="481" r:id="rId12"/>
    <p:sldId id="396" r:id="rId13"/>
    <p:sldId id="395" r:id="rId14"/>
    <p:sldId id="502" r:id="rId15"/>
    <p:sldId id="482" r:id="rId16"/>
    <p:sldId id="483" r:id="rId17"/>
    <p:sldId id="484" r:id="rId18"/>
    <p:sldId id="485" r:id="rId19"/>
    <p:sldId id="486" r:id="rId20"/>
    <p:sldId id="493" r:id="rId21"/>
    <p:sldId id="494" r:id="rId22"/>
    <p:sldId id="495" r:id="rId23"/>
    <p:sldId id="498" r:id="rId24"/>
    <p:sldId id="500" r:id="rId25"/>
    <p:sldId id="499" r:id="rId26"/>
    <p:sldId id="501" r:id="rId27"/>
    <p:sldId id="476" r:id="rId28"/>
    <p:sldId id="465" r:id="rId29"/>
    <p:sldId id="466" r:id="rId30"/>
    <p:sldId id="467" r:id="rId31"/>
    <p:sldId id="468" r:id="rId32"/>
    <p:sldId id="469" r:id="rId33"/>
    <p:sldId id="470" r:id="rId34"/>
    <p:sldId id="471" r:id="rId35"/>
    <p:sldId id="472" r:id="rId36"/>
    <p:sldId id="473" r:id="rId37"/>
    <p:sldId id="462" r:id="rId38"/>
    <p:sldId id="463" r:id="rId39"/>
    <p:sldId id="464" r:id="rId4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E2D"/>
    <a:srgbClr val="00B022"/>
    <a:srgbClr val="FFC247"/>
    <a:srgbClr val="FFFFFF"/>
    <a:srgbClr val="DCDCDC"/>
    <a:srgbClr val="DDDDDD"/>
    <a:srgbClr val="DEDEDE"/>
    <a:srgbClr val="2F2672"/>
    <a:srgbClr val="0066FF"/>
    <a:srgbClr val="806EA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1" autoAdjust="0"/>
    <p:restoredTop sz="94706" autoAdjust="0"/>
  </p:normalViewPr>
  <p:slideViewPr>
    <p:cSldViewPr snapToObjects="1">
      <p:cViewPr varScale="1">
        <p:scale>
          <a:sx n="132" d="100"/>
          <a:sy n="132" d="100"/>
        </p:scale>
        <p:origin x="-90" y="-144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notesViewPr>
    <p:cSldViewPr snapToObjects="1">
      <p:cViewPr varScale="1">
        <p:scale>
          <a:sx n="101" d="100"/>
          <a:sy n="101" d="100"/>
        </p:scale>
        <p:origin x="-352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1399A-6279-467A-AFC4-7FDFDBD65377}" type="datetimeFigureOut">
              <a:rPr lang="de-DE" smtClean="0"/>
              <a:pPr/>
              <a:t>31.10.2010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F683E-A112-4E88-B3FA-413CD125B4D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D53E2-34CB-4AAB-9DD8-91E5E18A88A0}" type="datetimeFigureOut">
              <a:rPr lang="de-DE" smtClean="0"/>
              <a:pPr/>
              <a:t>31.10.2010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D7C9E-BA51-42D1-90EB-EC9D244062D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35269"/>
            <a:ext cx="7772400" cy="1470025"/>
          </a:xfrm>
        </p:spPr>
        <p:txBody>
          <a:bodyPr/>
          <a:lstStyle>
            <a:lvl1pPr>
              <a:defRPr b="1">
                <a:solidFill>
                  <a:srgbClr val="2F267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8596" y="6356350"/>
            <a:ext cx="7715304" cy="365125"/>
          </a:xfrm>
        </p:spPr>
        <p:txBody>
          <a:bodyPr/>
          <a:lstStyle>
            <a:lvl1pPr algn="l"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The CDO Model Repository - Perfect  for the Enterprise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86776" y="6356350"/>
            <a:ext cx="642942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27241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8596" y="6357958"/>
            <a:ext cx="7643866" cy="365125"/>
          </a:xfrm>
        </p:spPr>
        <p:txBody>
          <a:bodyPr/>
          <a:lstStyle/>
          <a:p>
            <a:r>
              <a:rPr lang="en-US" smtClean="0"/>
              <a:t>The CDO Model Repository - Perfect  for the Enterprise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ight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86500"/>
            <a:ext cx="9144000" cy="571500"/>
          </a:xfrm>
          <a:prstGeom prst="rect">
            <a:avLst/>
          </a:prstGeom>
          <a:noFill/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86808" cy="1131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8596" y="1571612"/>
            <a:ext cx="8286808" cy="4572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8596" y="6356350"/>
            <a:ext cx="76438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The CDO Model Repository - Perfect  for the Enterprise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43900" y="6356350"/>
            <a:ext cx="6429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BDF3D838-FCC4-4337-BAF0-78E53BE9188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F267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5355449" y="539431"/>
            <a:ext cx="250269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smtClean="0">
                <a:solidFill>
                  <a:srgbClr val="2F2672"/>
                </a:solidFill>
                <a:latin typeface="Arial" pitchFamily="34" charset="0"/>
                <a:ea typeface="+mj-ea"/>
                <a:cs typeface="Arial" pitchFamily="34" charset="0"/>
              </a:rPr>
              <a:t>Eike Stepper</a:t>
            </a:r>
          </a:p>
          <a:p>
            <a:pPr algn="r"/>
            <a:endParaRPr lang="en-US" sz="1050" b="1" smtClean="0">
              <a:solidFill>
                <a:srgbClr val="2F267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smtClean="0">
                <a:solidFill>
                  <a:srgbClr val="0066FF"/>
                </a:solidFill>
                <a:latin typeface="Arial" pitchFamily="34" charset="0"/>
                <a:ea typeface="+mj-ea"/>
                <a:cs typeface="Arial" pitchFamily="34" charset="0"/>
              </a:rPr>
              <a:t>stepper@esc-net.de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smtClean="0">
                <a:solidFill>
                  <a:srgbClr val="0066FF"/>
                </a:solidFill>
                <a:latin typeface="Arial" pitchFamily="34" charset="0"/>
                <a:ea typeface="+mj-ea"/>
                <a:cs typeface="Arial" pitchFamily="34" charset="0"/>
              </a:rPr>
              <a:t>http://www.esc-net.de</a:t>
            </a:r>
          </a:p>
          <a:p>
            <a:pPr algn="r"/>
            <a:r>
              <a:rPr lang="en-US" sz="1050" smtClean="0">
                <a:solidFill>
                  <a:srgbClr val="0066FF"/>
                </a:solidFill>
                <a:latin typeface="Arial" pitchFamily="34" charset="0"/>
                <a:ea typeface="+mj-ea"/>
                <a:cs typeface="Arial" pitchFamily="34" charset="0"/>
              </a:rPr>
              <a:t>http://thegordian.blogspot.com</a:t>
            </a:r>
          </a:p>
          <a:p>
            <a:pPr algn="r"/>
            <a:endParaRPr lang="en-US" sz="1050" b="1" smtClean="0">
              <a:solidFill>
                <a:srgbClr val="2F267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r"/>
            <a:r>
              <a:rPr lang="en-US" sz="1050" b="1" smtClean="0">
                <a:solidFill>
                  <a:srgbClr val="2F2672"/>
                </a:solidFill>
                <a:latin typeface="Arial" pitchFamily="34" charset="0"/>
                <a:ea typeface="+mj-ea"/>
                <a:cs typeface="Arial" pitchFamily="34" charset="0"/>
              </a:rPr>
              <a:t>Berlin, Germany</a:t>
            </a:r>
          </a:p>
        </p:txBody>
      </p:sp>
      <p:grpSp>
        <p:nvGrpSpPr>
          <p:cNvPr id="19" name="Gruppieren 18"/>
          <p:cNvGrpSpPr/>
          <p:nvPr/>
        </p:nvGrpSpPr>
        <p:grpSpPr>
          <a:xfrm>
            <a:off x="7858148" y="488296"/>
            <a:ext cx="1071570" cy="1566187"/>
            <a:chOff x="7858148" y="434053"/>
            <a:chExt cx="1071570" cy="1566187"/>
          </a:xfrm>
        </p:grpSpPr>
        <p:grpSp>
          <p:nvGrpSpPr>
            <p:cNvPr id="6" name="Gruppieren 5"/>
            <p:cNvGrpSpPr/>
            <p:nvPr/>
          </p:nvGrpSpPr>
          <p:grpSpPr>
            <a:xfrm>
              <a:off x="7858148" y="434053"/>
              <a:ext cx="1071570" cy="1412525"/>
              <a:chOff x="6966065" y="3158836"/>
              <a:chExt cx="1463040" cy="1928554"/>
            </a:xfrm>
          </p:grpSpPr>
          <p:pic>
            <p:nvPicPr>
              <p:cNvPr id="7" name="Picture 30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000885" y="3214686"/>
                <a:ext cx="1393041" cy="1857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8" name="Abgerundetes Rechteck 7"/>
              <p:cNvSpPr/>
              <p:nvPr/>
            </p:nvSpPr>
            <p:spPr bwMode="auto">
              <a:xfrm>
                <a:off x="6966065" y="3158836"/>
                <a:ext cx="1463040" cy="1928554"/>
              </a:xfrm>
              <a:prstGeom prst="roundRect">
                <a:avLst/>
              </a:prstGeom>
              <a:noFill/>
              <a:ln w="1270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80" charset="-128"/>
                  <a:cs typeface="Arial" pitchFamily="34" charset="0"/>
                </a:endParaRPr>
              </a:p>
            </p:txBody>
          </p:sp>
        </p:grpSp>
        <p:sp>
          <p:nvSpPr>
            <p:cNvPr id="16" name="Rechteck 15"/>
            <p:cNvSpPr/>
            <p:nvPr/>
          </p:nvSpPr>
          <p:spPr>
            <a:xfrm>
              <a:off x="7858148" y="1797590"/>
              <a:ext cx="1071570" cy="2026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36512" y="2257837"/>
            <a:ext cx="9144000" cy="2827347"/>
          </a:xfrm>
        </p:spPr>
        <p:txBody>
          <a:bodyPr>
            <a:normAutofit/>
          </a:bodyPr>
          <a:lstStyle/>
          <a:p>
            <a:pPr>
              <a:lnSpc>
                <a:spcPts val="5700"/>
              </a:lnSpc>
              <a:spcBef>
                <a:spcPts val="1200"/>
              </a:spcBef>
            </a:pPr>
            <a:r>
              <a:rPr lang="en-US" smtClean="0"/>
              <a:t>The CDO Model Repository</a:t>
            </a:r>
            <a:br>
              <a:rPr lang="en-US" smtClean="0"/>
            </a:br>
            <a:r>
              <a:rPr lang="en-US" sz="3200" smtClean="0"/>
              <a:t>Perfect  for the Enterprise</a:t>
            </a:r>
            <a:endParaRPr lang="en-US">
              <a:solidFill>
                <a:srgbClr val="2F2672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619672" y="5088034"/>
            <a:ext cx="5904656" cy="3571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1600" b="1" smtClean="0">
                <a:solidFill>
                  <a:srgbClr val="2F2672"/>
                </a:solidFill>
                <a:latin typeface="Arial" pitchFamily="34" charset="0"/>
                <a:ea typeface="+mj-ea"/>
                <a:cs typeface="Arial" pitchFamily="34" charset="0"/>
              </a:rPr>
              <a:t>Enterprise Modeling Day, Zurich, October 28, 2010</a:t>
            </a:r>
          </a:p>
        </p:txBody>
      </p:sp>
      <p:cxnSp>
        <p:nvCxnSpPr>
          <p:cNvPr id="18" name="Gerade Verbindung 17"/>
          <p:cNvCxnSpPr/>
          <p:nvPr/>
        </p:nvCxnSpPr>
        <p:spPr>
          <a:xfrm>
            <a:off x="2123728" y="5088034"/>
            <a:ext cx="4896544" cy="0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2123728" y="5417390"/>
            <a:ext cx="4896544" cy="0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0" name="Form 249"/>
          <p:cNvCxnSpPr>
            <a:stCxn id="98" idx="3"/>
          </p:cNvCxnSpPr>
          <p:nvPr/>
        </p:nvCxnSpPr>
        <p:spPr>
          <a:xfrm>
            <a:off x="3234644" y="3143248"/>
            <a:ext cx="800557" cy="1785950"/>
          </a:xfrm>
          <a:prstGeom prst="bentConnector2">
            <a:avLst/>
          </a:prstGeom>
          <a:ln w="762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Form 251"/>
          <p:cNvCxnSpPr>
            <a:stCxn id="232" idx="1"/>
          </p:cNvCxnSpPr>
          <p:nvPr/>
        </p:nvCxnSpPr>
        <p:spPr>
          <a:xfrm rot="10800000" flipV="1">
            <a:off x="5063643" y="3143248"/>
            <a:ext cx="836279" cy="1785950"/>
          </a:xfrm>
          <a:prstGeom prst="bentConnector2">
            <a:avLst/>
          </a:prstGeom>
          <a:ln w="76200">
            <a:solidFill>
              <a:srgbClr val="00B05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3109194" y="3463046"/>
            <a:ext cx="2928958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The CDO Model Repository - Perfect  for the Enterprise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Abgerundetes Rechteck 97"/>
          <p:cNvSpPr/>
          <p:nvPr/>
        </p:nvSpPr>
        <p:spPr>
          <a:xfrm>
            <a:off x="234248" y="2428868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99" name="Gerade Verbindung 98"/>
          <p:cNvCxnSpPr/>
          <p:nvPr/>
        </p:nvCxnSpPr>
        <p:spPr>
          <a:xfrm rot="16200000" flipH="1">
            <a:off x="454566" y="3079842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99"/>
          <p:cNvCxnSpPr/>
          <p:nvPr/>
        </p:nvCxnSpPr>
        <p:spPr>
          <a:xfrm>
            <a:off x="1212311" y="3109094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100"/>
          <p:cNvCxnSpPr/>
          <p:nvPr/>
        </p:nvCxnSpPr>
        <p:spPr>
          <a:xfrm>
            <a:off x="2555983" y="305864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101"/>
          <p:cNvCxnSpPr/>
          <p:nvPr/>
        </p:nvCxnSpPr>
        <p:spPr>
          <a:xfrm>
            <a:off x="1868897" y="3104917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102"/>
          <p:cNvCxnSpPr/>
          <p:nvPr/>
        </p:nvCxnSpPr>
        <p:spPr>
          <a:xfrm>
            <a:off x="591437" y="2977253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Ellipse 103"/>
          <p:cNvSpPr/>
          <p:nvPr/>
        </p:nvSpPr>
        <p:spPr>
          <a:xfrm>
            <a:off x="397090" y="276297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Ellipse 104"/>
          <p:cNvSpPr/>
          <p:nvPr/>
        </p:nvSpPr>
        <p:spPr>
          <a:xfrm>
            <a:off x="575682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Ellipse 105"/>
          <p:cNvSpPr/>
          <p:nvPr/>
        </p:nvSpPr>
        <p:spPr>
          <a:xfrm>
            <a:off x="1040028" y="294156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Ellipse 106"/>
          <p:cNvSpPr/>
          <p:nvPr/>
        </p:nvSpPr>
        <p:spPr>
          <a:xfrm>
            <a:off x="1718690" y="290585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8" name="Ellipse 147"/>
          <p:cNvSpPr/>
          <p:nvPr/>
        </p:nvSpPr>
        <p:spPr>
          <a:xfrm>
            <a:off x="1540094" y="32987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0" name="Ellipse 149"/>
          <p:cNvSpPr/>
          <p:nvPr/>
        </p:nvSpPr>
        <p:spPr>
          <a:xfrm>
            <a:off x="2031738" y="320322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3" name="Ellipse 152"/>
          <p:cNvSpPr/>
          <p:nvPr/>
        </p:nvSpPr>
        <p:spPr>
          <a:xfrm>
            <a:off x="2402576" y="28512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6" name="Ellipse 155"/>
          <p:cNvSpPr/>
          <p:nvPr/>
        </p:nvSpPr>
        <p:spPr>
          <a:xfrm>
            <a:off x="2705176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2" name="Abgerundetes Rechteck 231"/>
          <p:cNvSpPr/>
          <p:nvPr/>
        </p:nvSpPr>
        <p:spPr>
          <a:xfrm>
            <a:off x="5899921" y="2428868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233" name="Gerade Verbindung 232"/>
          <p:cNvCxnSpPr/>
          <p:nvPr/>
        </p:nvCxnSpPr>
        <p:spPr>
          <a:xfrm rot="16200000" flipH="1">
            <a:off x="6120239" y="3079842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Gerade Verbindung 233"/>
          <p:cNvCxnSpPr/>
          <p:nvPr/>
        </p:nvCxnSpPr>
        <p:spPr>
          <a:xfrm>
            <a:off x="6877984" y="3109094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Gerade Verbindung 234"/>
          <p:cNvCxnSpPr/>
          <p:nvPr/>
        </p:nvCxnSpPr>
        <p:spPr>
          <a:xfrm>
            <a:off x="8221656" y="305864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Gerade Verbindung 235"/>
          <p:cNvCxnSpPr/>
          <p:nvPr/>
        </p:nvCxnSpPr>
        <p:spPr>
          <a:xfrm>
            <a:off x="7534570" y="3104917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Gerade Verbindung 236"/>
          <p:cNvCxnSpPr/>
          <p:nvPr/>
        </p:nvCxnSpPr>
        <p:spPr>
          <a:xfrm>
            <a:off x="6257110" y="2977253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Ellipse 237"/>
          <p:cNvSpPr/>
          <p:nvPr/>
        </p:nvSpPr>
        <p:spPr>
          <a:xfrm>
            <a:off x="6062763" y="276297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9" name="Ellipse 238"/>
          <p:cNvSpPr/>
          <p:nvPr/>
        </p:nvSpPr>
        <p:spPr>
          <a:xfrm>
            <a:off x="6241355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0" name="Ellipse 239"/>
          <p:cNvSpPr/>
          <p:nvPr/>
        </p:nvSpPr>
        <p:spPr>
          <a:xfrm>
            <a:off x="6705701" y="294156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1" name="Ellipse 240"/>
          <p:cNvSpPr/>
          <p:nvPr/>
        </p:nvSpPr>
        <p:spPr>
          <a:xfrm>
            <a:off x="7384363" y="290585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2" name="Ellipse 241"/>
          <p:cNvSpPr/>
          <p:nvPr/>
        </p:nvSpPr>
        <p:spPr>
          <a:xfrm>
            <a:off x="7205767" y="32987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3" name="Ellipse 242"/>
          <p:cNvSpPr/>
          <p:nvPr/>
        </p:nvSpPr>
        <p:spPr>
          <a:xfrm>
            <a:off x="7697411" y="320322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4" name="Ellipse 243"/>
          <p:cNvSpPr/>
          <p:nvPr/>
        </p:nvSpPr>
        <p:spPr>
          <a:xfrm>
            <a:off x="8068249" y="28512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5" name="Ellipse 244"/>
          <p:cNvSpPr/>
          <p:nvPr/>
        </p:nvSpPr>
        <p:spPr>
          <a:xfrm>
            <a:off x="8370849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4929198"/>
            <a:ext cx="4292972" cy="1143008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5060871" y="2620426"/>
            <a:ext cx="797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smtClean="0">
                <a:solidFill>
                  <a:srgbClr val="00B050"/>
                </a:solidFill>
              </a:rPr>
              <a:t>Load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0" name="Form 249"/>
          <p:cNvCxnSpPr>
            <a:stCxn id="98" idx="3"/>
          </p:cNvCxnSpPr>
          <p:nvPr/>
        </p:nvCxnSpPr>
        <p:spPr>
          <a:xfrm>
            <a:off x="3234644" y="3143248"/>
            <a:ext cx="800557" cy="1785950"/>
          </a:xfrm>
          <a:prstGeom prst="bentConnector2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Form 251"/>
          <p:cNvCxnSpPr>
            <a:stCxn id="232" idx="1"/>
          </p:cNvCxnSpPr>
          <p:nvPr/>
        </p:nvCxnSpPr>
        <p:spPr>
          <a:xfrm rot="10800000" flipV="1">
            <a:off x="5063643" y="3143248"/>
            <a:ext cx="836279" cy="1785950"/>
          </a:xfrm>
          <a:prstGeom prst="bentConnector2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3109194" y="3463046"/>
            <a:ext cx="2928958" cy="3346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The CDO Model Repository - Perfect  for the Enterprise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uppieren 95"/>
          <p:cNvGrpSpPr/>
          <p:nvPr/>
        </p:nvGrpSpPr>
        <p:grpSpPr>
          <a:xfrm>
            <a:off x="3071802" y="571480"/>
            <a:ext cx="3000396" cy="1428760"/>
            <a:chOff x="3071802" y="571480"/>
            <a:chExt cx="3000396" cy="1428760"/>
          </a:xfrm>
        </p:grpSpPr>
        <p:sp>
          <p:nvSpPr>
            <p:cNvPr id="79" name="Abgerundetes Rechteck 78"/>
            <p:cNvSpPr/>
            <p:nvPr/>
          </p:nvSpPr>
          <p:spPr>
            <a:xfrm>
              <a:off x="3071802" y="571480"/>
              <a:ext cx="3000396" cy="1428760"/>
            </a:xfrm>
            <a:prstGeom prst="roundRect">
              <a:avLst>
                <a:gd name="adj" fmla="val 592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EMF Application</a:t>
              </a:r>
            </a:p>
          </p:txBody>
        </p:sp>
        <p:cxnSp>
          <p:nvCxnSpPr>
            <p:cNvPr id="154" name="Gerade Verbindung 153"/>
            <p:cNvCxnSpPr/>
            <p:nvPr/>
          </p:nvCxnSpPr>
          <p:spPr>
            <a:xfrm rot="16200000" flipH="1">
              <a:off x="3292120" y="1222454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Gerade Verbindung 154"/>
            <p:cNvCxnSpPr/>
            <p:nvPr/>
          </p:nvCxnSpPr>
          <p:spPr>
            <a:xfrm>
              <a:off x="4049865" y="1251706"/>
              <a:ext cx="522133" cy="4238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Gerade Verbindung 180"/>
            <p:cNvCxnSpPr/>
            <p:nvPr/>
          </p:nvCxnSpPr>
          <p:spPr>
            <a:xfrm>
              <a:off x="5393537" y="1201261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Gerade Verbindung 181"/>
            <p:cNvCxnSpPr/>
            <p:nvPr/>
          </p:nvCxnSpPr>
          <p:spPr>
            <a:xfrm>
              <a:off x="4706451" y="1247529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Gerade Verbindung 201"/>
            <p:cNvCxnSpPr/>
            <p:nvPr/>
          </p:nvCxnSpPr>
          <p:spPr>
            <a:xfrm>
              <a:off x="3428991" y="1119865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Ellipse 116"/>
            <p:cNvSpPr/>
            <p:nvPr/>
          </p:nvSpPr>
          <p:spPr>
            <a:xfrm>
              <a:off x="3234644" y="905585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8" name="Ellipse 117"/>
            <p:cNvSpPr/>
            <p:nvPr/>
          </p:nvSpPr>
          <p:spPr>
            <a:xfrm>
              <a:off x="3413236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2" name="Ellipse 121"/>
            <p:cNvSpPr/>
            <p:nvPr/>
          </p:nvSpPr>
          <p:spPr>
            <a:xfrm>
              <a:off x="3877582" y="1084180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3" name="Ellipse 122"/>
            <p:cNvSpPr/>
            <p:nvPr/>
          </p:nvSpPr>
          <p:spPr>
            <a:xfrm>
              <a:off x="4556244" y="1048462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4" name="Ellipse 123"/>
            <p:cNvSpPr/>
            <p:nvPr/>
          </p:nvSpPr>
          <p:spPr>
            <a:xfrm>
              <a:off x="4377648" y="14413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8" name="Ellipse 127"/>
            <p:cNvSpPr/>
            <p:nvPr/>
          </p:nvSpPr>
          <p:spPr>
            <a:xfrm>
              <a:off x="4869292" y="134583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9" name="Ellipse 128"/>
            <p:cNvSpPr/>
            <p:nvPr/>
          </p:nvSpPr>
          <p:spPr>
            <a:xfrm>
              <a:off x="5240130" y="9938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0" name="Ellipse 129"/>
            <p:cNvSpPr/>
            <p:nvPr/>
          </p:nvSpPr>
          <p:spPr>
            <a:xfrm>
              <a:off x="5542730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" name="Gruppieren 96"/>
          <p:cNvGrpSpPr/>
          <p:nvPr/>
        </p:nvGrpSpPr>
        <p:grpSpPr>
          <a:xfrm>
            <a:off x="234248" y="2428868"/>
            <a:ext cx="3000396" cy="1428760"/>
            <a:chOff x="3071802" y="571480"/>
            <a:chExt cx="3000396" cy="1428760"/>
          </a:xfrm>
        </p:grpSpPr>
        <p:sp>
          <p:nvSpPr>
            <p:cNvPr id="98" name="Abgerundetes Rechteck 97"/>
            <p:cNvSpPr/>
            <p:nvPr/>
          </p:nvSpPr>
          <p:spPr>
            <a:xfrm>
              <a:off x="3071802" y="571480"/>
              <a:ext cx="3000396" cy="1428760"/>
            </a:xfrm>
            <a:prstGeom prst="roundRect">
              <a:avLst>
                <a:gd name="adj" fmla="val 592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EMF Application</a:t>
              </a:r>
            </a:p>
          </p:txBody>
        </p:sp>
        <p:cxnSp>
          <p:nvCxnSpPr>
            <p:cNvPr id="99" name="Gerade Verbindung 98"/>
            <p:cNvCxnSpPr/>
            <p:nvPr/>
          </p:nvCxnSpPr>
          <p:spPr>
            <a:xfrm rot="16200000" flipH="1">
              <a:off x="3292120" y="1222454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Gerade Verbindung 99"/>
            <p:cNvCxnSpPr/>
            <p:nvPr/>
          </p:nvCxnSpPr>
          <p:spPr>
            <a:xfrm>
              <a:off x="4049865" y="1251706"/>
              <a:ext cx="522133" cy="4238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Gerade Verbindung 100"/>
            <p:cNvCxnSpPr/>
            <p:nvPr/>
          </p:nvCxnSpPr>
          <p:spPr>
            <a:xfrm>
              <a:off x="5393537" y="1201261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Gerade Verbindung 101"/>
            <p:cNvCxnSpPr/>
            <p:nvPr/>
          </p:nvCxnSpPr>
          <p:spPr>
            <a:xfrm>
              <a:off x="4706451" y="1247529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Gerade Verbindung 102"/>
            <p:cNvCxnSpPr/>
            <p:nvPr/>
          </p:nvCxnSpPr>
          <p:spPr>
            <a:xfrm>
              <a:off x="3428991" y="1119865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Ellipse 103"/>
            <p:cNvSpPr/>
            <p:nvPr/>
          </p:nvSpPr>
          <p:spPr>
            <a:xfrm>
              <a:off x="3234644" y="905585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5" name="Ellipse 104"/>
            <p:cNvSpPr/>
            <p:nvPr/>
          </p:nvSpPr>
          <p:spPr>
            <a:xfrm>
              <a:off x="3413236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6" name="Ellipse 105"/>
            <p:cNvSpPr/>
            <p:nvPr/>
          </p:nvSpPr>
          <p:spPr>
            <a:xfrm>
              <a:off x="3877582" y="1084180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7" name="Ellipse 106"/>
            <p:cNvSpPr/>
            <p:nvPr/>
          </p:nvSpPr>
          <p:spPr>
            <a:xfrm>
              <a:off x="4556244" y="1048462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8" name="Ellipse 147"/>
            <p:cNvSpPr/>
            <p:nvPr/>
          </p:nvSpPr>
          <p:spPr>
            <a:xfrm>
              <a:off x="4377648" y="14413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0" name="Ellipse 149"/>
            <p:cNvSpPr/>
            <p:nvPr/>
          </p:nvSpPr>
          <p:spPr>
            <a:xfrm>
              <a:off x="4869292" y="134583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3" name="Ellipse 152"/>
            <p:cNvSpPr/>
            <p:nvPr/>
          </p:nvSpPr>
          <p:spPr>
            <a:xfrm>
              <a:off x="5240130" y="9938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6" name="Ellipse 155"/>
            <p:cNvSpPr/>
            <p:nvPr/>
          </p:nvSpPr>
          <p:spPr>
            <a:xfrm>
              <a:off x="5542730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6" name="Gruppieren 230"/>
          <p:cNvGrpSpPr/>
          <p:nvPr/>
        </p:nvGrpSpPr>
        <p:grpSpPr>
          <a:xfrm>
            <a:off x="5899921" y="2428868"/>
            <a:ext cx="3000396" cy="1428760"/>
            <a:chOff x="3071802" y="571480"/>
            <a:chExt cx="3000396" cy="1428760"/>
          </a:xfrm>
        </p:grpSpPr>
        <p:sp>
          <p:nvSpPr>
            <p:cNvPr id="232" name="Abgerundetes Rechteck 231"/>
            <p:cNvSpPr/>
            <p:nvPr/>
          </p:nvSpPr>
          <p:spPr>
            <a:xfrm>
              <a:off x="3071802" y="571480"/>
              <a:ext cx="3000396" cy="1428760"/>
            </a:xfrm>
            <a:prstGeom prst="roundRect">
              <a:avLst>
                <a:gd name="adj" fmla="val 592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EMF Application</a:t>
              </a:r>
            </a:p>
          </p:txBody>
        </p:sp>
        <p:cxnSp>
          <p:nvCxnSpPr>
            <p:cNvPr id="233" name="Gerade Verbindung 232"/>
            <p:cNvCxnSpPr/>
            <p:nvPr/>
          </p:nvCxnSpPr>
          <p:spPr>
            <a:xfrm rot="16200000" flipH="1">
              <a:off x="3292120" y="1222454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Gerade Verbindung 233"/>
            <p:cNvCxnSpPr/>
            <p:nvPr/>
          </p:nvCxnSpPr>
          <p:spPr>
            <a:xfrm>
              <a:off x="4049865" y="1251706"/>
              <a:ext cx="522133" cy="4238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Gerade Verbindung 234"/>
            <p:cNvCxnSpPr/>
            <p:nvPr/>
          </p:nvCxnSpPr>
          <p:spPr>
            <a:xfrm>
              <a:off x="5393537" y="1201261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Gerade Verbindung 235"/>
            <p:cNvCxnSpPr/>
            <p:nvPr/>
          </p:nvCxnSpPr>
          <p:spPr>
            <a:xfrm>
              <a:off x="4706451" y="1247529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Gerade Verbindung 236"/>
            <p:cNvCxnSpPr/>
            <p:nvPr/>
          </p:nvCxnSpPr>
          <p:spPr>
            <a:xfrm>
              <a:off x="3428991" y="1119865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8" name="Ellipse 237"/>
            <p:cNvSpPr/>
            <p:nvPr/>
          </p:nvSpPr>
          <p:spPr>
            <a:xfrm>
              <a:off x="3234644" y="905585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9" name="Ellipse 238"/>
            <p:cNvSpPr/>
            <p:nvPr/>
          </p:nvSpPr>
          <p:spPr>
            <a:xfrm>
              <a:off x="3413236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0" name="Ellipse 239"/>
            <p:cNvSpPr/>
            <p:nvPr/>
          </p:nvSpPr>
          <p:spPr>
            <a:xfrm>
              <a:off x="3877582" y="1084180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1" name="Ellipse 240"/>
            <p:cNvSpPr/>
            <p:nvPr/>
          </p:nvSpPr>
          <p:spPr>
            <a:xfrm>
              <a:off x="4556244" y="1048462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2" name="Ellipse 241"/>
            <p:cNvSpPr/>
            <p:nvPr/>
          </p:nvSpPr>
          <p:spPr>
            <a:xfrm>
              <a:off x="4377648" y="14413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3" name="Ellipse 242"/>
            <p:cNvSpPr/>
            <p:nvPr/>
          </p:nvSpPr>
          <p:spPr>
            <a:xfrm>
              <a:off x="4869292" y="134583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4" name="Ellipse 243"/>
            <p:cNvSpPr/>
            <p:nvPr/>
          </p:nvSpPr>
          <p:spPr>
            <a:xfrm>
              <a:off x="5240130" y="9938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5" name="Ellipse 244"/>
            <p:cNvSpPr/>
            <p:nvPr/>
          </p:nvSpPr>
          <p:spPr>
            <a:xfrm>
              <a:off x="5542730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47" name="Abgerundetes Rechteck 246"/>
          <p:cNvSpPr/>
          <p:nvPr/>
        </p:nvSpPr>
        <p:spPr>
          <a:xfrm>
            <a:off x="2428860" y="4929198"/>
            <a:ext cx="4292972" cy="1143008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54" name="Wolke 53"/>
          <p:cNvSpPr/>
          <p:nvPr/>
        </p:nvSpPr>
        <p:spPr>
          <a:xfrm>
            <a:off x="3591835" y="1933173"/>
            <a:ext cx="4833605" cy="279197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3600" b="1" smtClean="0"/>
              <a:t>Branching</a:t>
            </a:r>
          </a:p>
        </p:txBody>
      </p:sp>
      <p:sp>
        <p:nvSpPr>
          <p:cNvPr id="53" name="Wolke 52"/>
          <p:cNvSpPr/>
          <p:nvPr/>
        </p:nvSpPr>
        <p:spPr>
          <a:xfrm>
            <a:off x="3294666" y="1844824"/>
            <a:ext cx="2357454" cy="1737597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smtClean="0">
                <a:solidFill>
                  <a:schemeClr val="accent1">
                    <a:lumMod val="75000"/>
                  </a:schemeClr>
                </a:solidFill>
              </a:rPr>
              <a:t>Auditing</a:t>
            </a:r>
          </a:p>
        </p:txBody>
      </p:sp>
      <p:sp>
        <p:nvSpPr>
          <p:cNvPr id="55" name="Wolke 54"/>
          <p:cNvSpPr/>
          <p:nvPr/>
        </p:nvSpPr>
        <p:spPr>
          <a:xfrm>
            <a:off x="624545" y="595655"/>
            <a:ext cx="2545480" cy="1737597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smtClean="0">
                <a:solidFill>
                  <a:schemeClr val="accent1">
                    <a:lumMod val="75000"/>
                  </a:schemeClr>
                </a:solidFill>
              </a:rPr>
              <a:t>Non Auditing</a:t>
            </a:r>
          </a:p>
        </p:txBody>
      </p:sp>
      <p:sp>
        <p:nvSpPr>
          <p:cNvPr id="56" name="Flussdiagramm: Magnetplattenspeicher 55"/>
          <p:cNvSpPr/>
          <p:nvPr/>
        </p:nvSpPr>
        <p:spPr>
          <a:xfrm>
            <a:off x="611767" y="4929199"/>
            <a:ext cx="1464114" cy="1164097"/>
          </a:xfrm>
          <a:prstGeom prst="flowChartMagneticDisk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75000"/>
                  </a:schemeClr>
                </a:solidFill>
              </a:rPr>
              <a:t>Storage</a:t>
            </a:r>
          </a:p>
          <a:p>
            <a:pPr algn="ctr"/>
            <a:r>
              <a:rPr lang="de-DE" b="1" smtClean="0">
                <a:solidFill>
                  <a:schemeClr val="accent1">
                    <a:lumMod val="75000"/>
                  </a:schemeClr>
                </a:solidFill>
              </a:rPr>
              <a:t>Backend</a:t>
            </a:r>
            <a:endParaRPr lang="de-DE" b="1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3" grpId="0" animBg="1"/>
      <p:bldP spid="5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The CDO Model Repository - Perfect  for the Enterprise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Ellipse 68"/>
          <p:cNvSpPr/>
          <p:nvPr/>
        </p:nvSpPr>
        <p:spPr>
          <a:xfrm>
            <a:off x="2000232" y="785794"/>
            <a:ext cx="4927018" cy="492701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BookImpl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2794468" y="2500306"/>
            <a:ext cx="3349167" cy="15716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String </a:t>
            </a:r>
            <a:r>
              <a:rPr lang="en-US" sz="24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title</a:t>
            </a:r>
          </a:p>
          <a:p>
            <a:r>
              <a:rPr lang="en-US" sz="2400" b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int </a:t>
            </a:r>
            <a:r>
              <a:rPr lang="en-US" sz="24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pages</a:t>
            </a:r>
          </a:p>
          <a:p>
            <a:r>
              <a:rPr lang="en-US" sz="2400" b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Category </a:t>
            </a:r>
            <a:r>
              <a:rPr lang="en-US" sz="24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category</a:t>
            </a:r>
          </a:p>
          <a:p>
            <a:r>
              <a:rPr lang="en-US" sz="2400" b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Writer </a:t>
            </a:r>
            <a:r>
              <a:rPr lang="en-US" sz="24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author</a:t>
            </a:r>
          </a:p>
        </p:txBody>
      </p:sp>
      <p:grpSp>
        <p:nvGrpSpPr>
          <p:cNvPr id="53" name="Gruppieren 52"/>
          <p:cNvGrpSpPr/>
          <p:nvPr/>
        </p:nvGrpSpPr>
        <p:grpSpPr>
          <a:xfrm>
            <a:off x="2793675" y="2500306"/>
            <a:ext cx="3349961" cy="1572429"/>
            <a:chOff x="2793675" y="2500306"/>
            <a:chExt cx="3349961" cy="1572429"/>
          </a:xfrm>
        </p:grpSpPr>
        <p:cxnSp>
          <p:nvCxnSpPr>
            <p:cNvPr id="44" name="Gerade Verbindung 43"/>
            <p:cNvCxnSpPr/>
            <p:nvPr/>
          </p:nvCxnSpPr>
          <p:spPr>
            <a:xfrm rot="10800000">
              <a:off x="2794469" y="2500306"/>
              <a:ext cx="3349167" cy="1588"/>
            </a:xfrm>
            <a:prstGeom prst="line">
              <a:avLst/>
            </a:prstGeom>
            <a:ln w="28575" cap="sq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 Verbindung 45"/>
            <p:cNvCxnSpPr/>
            <p:nvPr/>
          </p:nvCxnSpPr>
          <p:spPr>
            <a:xfrm rot="5400000">
              <a:off x="2009445" y="3286918"/>
              <a:ext cx="1570047" cy="1588"/>
            </a:xfrm>
            <a:prstGeom prst="line">
              <a:avLst/>
            </a:prstGeom>
            <a:ln w="28575" cap="sq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uppieren 53"/>
          <p:cNvGrpSpPr/>
          <p:nvPr/>
        </p:nvGrpSpPr>
        <p:grpSpPr>
          <a:xfrm>
            <a:off x="2793674" y="2501100"/>
            <a:ext cx="3350756" cy="1573224"/>
            <a:chOff x="2793674" y="2501100"/>
            <a:chExt cx="3350756" cy="1573224"/>
          </a:xfrm>
        </p:grpSpPr>
        <p:cxnSp>
          <p:nvCxnSpPr>
            <p:cNvPr id="48" name="Gerade Verbindung 47"/>
            <p:cNvCxnSpPr/>
            <p:nvPr/>
          </p:nvCxnSpPr>
          <p:spPr>
            <a:xfrm>
              <a:off x="2793674" y="4072736"/>
              <a:ext cx="3349961" cy="1588"/>
            </a:xfrm>
            <a:prstGeom prst="line">
              <a:avLst/>
            </a:prstGeom>
            <a:ln w="28575" cap="sq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 Verbindung 50"/>
            <p:cNvCxnSpPr/>
            <p:nvPr/>
          </p:nvCxnSpPr>
          <p:spPr>
            <a:xfrm rot="5400000" flipH="1" flipV="1">
              <a:off x="5357818" y="3286124"/>
              <a:ext cx="1571636" cy="1588"/>
            </a:xfrm>
            <a:prstGeom prst="line">
              <a:avLst/>
            </a:prstGeom>
            <a:ln w="28575" cap="sq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uppieren 70"/>
          <p:cNvGrpSpPr/>
          <p:nvPr/>
        </p:nvGrpSpPr>
        <p:grpSpPr>
          <a:xfrm>
            <a:off x="2786050" y="2502688"/>
            <a:ext cx="3356792" cy="1574018"/>
            <a:chOff x="2940038" y="2652706"/>
            <a:chExt cx="3356792" cy="1574018"/>
          </a:xfrm>
        </p:grpSpPr>
        <p:sp>
          <p:nvSpPr>
            <p:cNvPr id="55" name="Textfeld 54"/>
            <p:cNvSpPr txBox="1"/>
            <p:nvPr/>
          </p:nvSpPr>
          <p:spPr>
            <a:xfrm>
              <a:off x="2940038" y="2652706"/>
              <a:ext cx="3349167" cy="157163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2400" b="1" smtClean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  String </a:t>
              </a:r>
              <a:r>
                <a:rPr lang="en-US" sz="24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title</a:t>
              </a:r>
            </a:p>
            <a:p>
              <a:r>
                <a:rPr lang="en-US" sz="2400" b="1" smtClean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     int </a:t>
              </a:r>
              <a:r>
                <a:rPr lang="en-US" sz="24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pages</a:t>
              </a:r>
            </a:p>
            <a:p>
              <a:r>
                <a:rPr lang="en-US" sz="2400" b="1" smtClean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Category </a:t>
              </a:r>
              <a:r>
                <a:rPr lang="en-US" sz="24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category</a:t>
              </a:r>
            </a:p>
            <a:p>
              <a:r>
                <a:rPr lang="en-US" sz="2400" b="1" smtClean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  Writer </a:t>
              </a:r>
              <a:r>
                <a:rPr lang="en-US" sz="24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author</a:t>
              </a:r>
            </a:p>
          </p:txBody>
        </p:sp>
        <p:grpSp>
          <p:nvGrpSpPr>
            <p:cNvPr id="56" name="Gruppieren 55"/>
            <p:cNvGrpSpPr/>
            <p:nvPr/>
          </p:nvGrpSpPr>
          <p:grpSpPr>
            <a:xfrm>
              <a:off x="2946075" y="2652706"/>
              <a:ext cx="3349961" cy="1572429"/>
              <a:chOff x="2793675" y="2500306"/>
              <a:chExt cx="3349961" cy="1572429"/>
            </a:xfrm>
          </p:grpSpPr>
          <p:cxnSp>
            <p:nvCxnSpPr>
              <p:cNvPr id="59" name="Gerade Verbindung 58"/>
              <p:cNvCxnSpPr/>
              <p:nvPr/>
            </p:nvCxnSpPr>
            <p:spPr>
              <a:xfrm rot="10800000">
                <a:off x="2794469" y="2500306"/>
                <a:ext cx="3349167" cy="1588"/>
              </a:xfrm>
              <a:prstGeom prst="line">
                <a:avLst/>
              </a:prstGeom>
              <a:ln w="28575" cap="sq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 Verbindung 60"/>
              <p:cNvCxnSpPr/>
              <p:nvPr/>
            </p:nvCxnSpPr>
            <p:spPr>
              <a:xfrm rot="5400000">
                <a:off x="2009445" y="3286918"/>
                <a:ext cx="1570047" cy="1588"/>
              </a:xfrm>
              <a:prstGeom prst="line">
                <a:avLst/>
              </a:prstGeom>
              <a:ln w="28575" cap="sq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uppieren 61"/>
            <p:cNvGrpSpPr/>
            <p:nvPr/>
          </p:nvGrpSpPr>
          <p:grpSpPr>
            <a:xfrm>
              <a:off x="2946074" y="2653500"/>
              <a:ext cx="3350756" cy="1573224"/>
              <a:chOff x="2793674" y="2501100"/>
              <a:chExt cx="3350756" cy="1573224"/>
            </a:xfrm>
          </p:grpSpPr>
          <p:cxnSp>
            <p:nvCxnSpPr>
              <p:cNvPr id="63" name="Gerade Verbindung 62"/>
              <p:cNvCxnSpPr/>
              <p:nvPr/>
            </p:nvCxnSpPr>
            <p:spPr>
              <a:xfrm>
                <a:off x="2793674" y="4072736"/>
                <a:ext cx="3349961" cy="1588"/>
              </a:xfrm>
              <a:prstGeom prst="line">
                <a:avLst/>
              </a:prstGeom>
              <a:ln w="28575" cap="sq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Gerade Verbindung 63"/>
              <p:cNvCxnSpPr/>
              <p:nvPr/>
            </p:nvCxnSpPr>
            <p:spPr>
              <a:xfrm rot="5400000" flipH="1" flipV="1">
                <a:off x="5357818" y="3286124"/>
                <a:ext cx="1571636" cy="1588"/>
              </a:xfrm>
              <a:prstGeom prst="line">
                <a:avLst/>
              </a:prstGeom>
              <a:ln w="28575" cap="sq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026" name="Picture 2" descr="C:\Users\Stepper.EclipseCon\AppData\Local\Microsoft\Windows\Temporary Internet Files\Content.IE5\L1VYZTX0\MCj0150363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424572" flipV="1">
            <a:off x="5659353" y="2010248"/>
            <a:ext cx="1217158" cy="935043"/>
          </a:xfrm>
          <a:prstGeom prst="rect">
            <a:avLst/>
          </a:prstGeom>
          <a:noFill/>
        </p:spPr>
      </p:pic>
      <p:pic>
        <p:nvPicPr>
          <p:cNvPr id="72" name="Picture 2" descr="C:\Users\Stepper.EclipseCon\AppData\Local\Microsoft\Windows\Temporary Internet Files\Content.IE5\L1VYZTX0\MCj0150363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400000" flipV="1">
            <a:off x="2124612" y="1914920"/>
            <a:ext cx="1217158" cy="935043"/>
          </a:xfrm>
          <a:prstGeom prst="rect">
            <a:avLst/>
          </a:prstGeom>
          <a:noFill/>
        </p:spPr>
      </p:pic>
      <p:pic>
        <p:nvPicPr>
          <p:cNvPr id="73" name="Picture 2" descr="C:\Users\Stepper.EclipseCon\AppData\Local\Microsoft\Windows\Temporary Internet Files\Content.IE5\L1VYZTX0\MCj0150363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000000" flipV="1">
            <a:off x="2124612" y="3670654"/>
            <a:ext cx="1217158" cy="935043"/>
          </a:xfrm>
          <a:prstGeom prst="rect">
            <a:avLst/>
          </a:prstGeom>
          <a:noFill/>
        </p:spPr>
      </p:pic>
      <p:pic>
        <p:nvPicPr>
          <p:cNvPr id="74" name="Picture 2" descr="C:\Users\Stepper.EclipseCon\AppData\Local\Microsoft\Windows\Temporary Internet Files\Content.IE5\L1VYZTX0\MCj0150363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600000" flipV="1">
            <a:off x="5601290" y="3722285"/>
            <a:ext cx="1217158" cy="935043"/>
          </a:xfrm>
          <a:prstGeom prst="rect">
            <a:avLst/>
          </a:prstGeom>
          <a:noFill/>
        </p:spPr>
      </p:pic>
      <p:sp>
        <p:nvSpPr>
          <p:cNvPr id="27" name="Wolke 26"/>
          <p:cNvSpPr/>
          <p:nvPr/>
        </p:nvSpPr>
        <p:spPr>
          <a:xfrm>
            <a:off x="2811569" y="2289276"/>
            <a:ext cx="3323648" cy="2558076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smtClean="0">
                <a:solidFill>
                  <a:schemeClr val="bg1"/>
                </a:solidFill>
              </a:rPr>
              <a:t>Native</a:t>
            </a:r>
          </a:p>
          <a:p>
            <a:pPr algn="ctr"/>
            <a:r>
              <a:rPr lang="de-DE" sz="2800" b="1" smtClean="0">
                <a:solidFill>
                  <a:schemeClr val="bg1"/>
                </a:solidFill>
              </a:rPr>
              <a:t>Models</a:t>
            </a:r>
          </a:p>
        </p:txBody>
      </p:sp>
      <p:sp>
        <p:nvSpPr>
          <p:cNvPr id="28" name="Wolke 27"/>
          <p:cNvSpPr/>
          <p:nvPr/>
        </p:nvSpPr>
        <p:spPr>
          <a:xfrm>
            <a:off x="702378" y="4283691"/>
            <a:ext cx="2357454" cy="1737597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smtClean="0">
                <a:solidFill>
                  <a:schemeClr val="accent1">
                    <a:lumMod val="75000"/>
                  </a:schemeClr>
                </a:solidFill>
              </a:rPr>
              <a:t>Dynamic</a:t>
            </a:r>
          </a:p>
          <a:p>
            <a:pPr algn="ctr"/>
            <a:r>
              <a:rPr lang="de-DE" sz="2800" b="1" smtClean="0">
                <a:solidFill>
                  <a:schemeClr val="accent1">
                    <a:lumMod val="75000"/>
                  </a:schemeClr>
                </a:solidFill>
              </a:rPr>
              <a:t>Models</a:t>
            </a:r>
          </a:p>
        </p:txBody>
      </p:sp>
      <p:sp>
        <p:nvSpPr>
          <p:cNvPr id="29" name="Wolke 28"/>
          <p:cNvSpPr/>
          <p:nvPr/>
        </p:nvSpPr>
        <p:spPr>
          <a:xfrm>
            <a:off x="5796136" y="4293096"/>
            <a:ext cx="2357454" cy="1737597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smtClean="0">
                <a:solidFill>
                  <a:schemeClr val="accent1">
                    <a:lumMod val="75000"/>
                  </a:schemeClr>
                </a:solidFill>
              </a:rPr>
              <a:t>Legacy</a:t>
            </a:r>
          </a:p>
          <a:p>
            <a:pPr algn="ctr"/>
            <a:r>
              <a:rPr lang="de-DE" sz="2800" b="1" smtClean="0">
                <a:solidFill>
                  <a:schemeClr val="accent1">
                    <a:lumMod val="75000"/>
                  </a:schemeClr>
                </a:solidFill>
              </a:rPr>
              <a:t>Models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-0.38229 -1.11111E-6 " pathEditMode="fixed" rAng="0" ptsTypes="AA">
                                      <p:cBhvr>
                                        <p:cTn id="21" dur="14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0.00434 0.01389 L 0.00434 0.2507 " pathEditMode="relative" rAng="0" ptsTypes="AA">
                                      <p:cBhvr>
                                        <p:cTn id="27" dur="6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-0.00532 L 0.37882 -0.00532 " pathEditMode="relative" rAng="0" ptsTypes="AA">
                                      <p:cBhvr>
                                        <p:cTn id="38" dur="14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" y="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64" presetClass="path" presetSubtype="0" accel="50000" decel="5000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-0.00139 -0.01296 L -0.00139 -0.26273 " pathEditMode="relative" rAng="0" ptsTypes="AA">
                                      <p:cBhvr>
                                        <p:cTn id="44" dur="6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0" presetClass="path" presetSubtype="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0.00324 C -0.00712 0.19329 -0.01597 0.38333 -0.00017 0.43264 C 0.01597 0.48194 0.06649 0.29792 0.09809 0.2993 C 0.12986 0.30069 0.16406 0.43102 0.19045 0.44051 C 0.21649 0.45 0.22257 0.35648 0.25521 0.35579 C 0.28785 0.35509 0.34097 0.43403 0.38611 0.43611 C 0.43108 0.43819 0.46424 0.36759 0.52517 0.36829 C 0.58594 0.36898 0.71337 0.41088 0.75139 0.44051 " pathEditMode="relative" rAng="0" ptsTypes="aaaaaaaA">
                                      <p:cBhvr>
                                        <p:cTn id="6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6" y="2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70" grpId="1" animBg="1"/>
      <p:bldP spid="27" grpId="0" animBg="1"/>
      <p:bldP spid="28" grpId="0" animBg="1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The CDO Model Repository - Perfect  for the Enterprise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3" name="Gewinkelte Verbindung 47"/>
          <p:cNvCxnSpPr>
            <a:stCxn id="84" idx="1"/>
            <a:endCxn id="155" idx="2"/>
          </p:cNvCxnSpPr>
          <p:nvPr/>
        </p:nvCxnSpPr>
        <p:spPr bwMode="auto">
          <a:xfrm rot="10800000">
            <a:off x="1443516" y="2963528"/>
            <a:ext cx="1300672" cy="278130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4" name="Abgerundetes Rechteck 83"/>
          <p:cNvSpPr/>
          <p:nvPr/>
        </p:nvSpPr>
        <p:spPr bwMode="auto">
          <a:xfrm>
            <a:off x="2744188" y="1000108"/>
            <a:ext cx="5542587" cy="4483100"/>
          </a:xfrm>
          <a:prstGeom prst="roundRect">
            <a:avLst>
              <a:gd name="adj" fmla="val 4353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R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 E R S I S T E N T</a:t>
            </a:r>
            <a:endParaRPr lang="en-US" sz="28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5" name="Gewinkelte Verbindung 47"/>
          <p:cNvCxnSpPr>
            <a:stCxn id="156" idx="3"/>
          </p:cNvCxnSpPr>
          <p:nvPr/>
        </p:nvCxnSpPr>
        <p:spPr bwMode="auto">
          <a:xfrm>
            <a:off x="4569261" y="2142776"/>
            <a:ext cx="618327" cy="858772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6" name="Gewinkelte Verbindung 47"/>
          <p:cNvCxnSpPr>
            <a:stCxn id="151" idx="1"/>
          </p:cNvCxnSpPr>
          <p:nvPr/>
        </p:nvCxnSpPr>
        <p:spPr bwMode="auto">
          <a:xfrm rot="10800000" flipV="1">
            <a:off x="5887463" y="2142776"/>
            <a:ext cx="589913" cy="858772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8" name="Gewinkelte Verbindung 47"/>
          <p:cNvCxnSpPr>
            <a:stCxn id="153" idx="3"/>
          </p:cNvCxnSpPr>
          <p:nvPr/>
        </p:nvCxnSpPr>
        <p:spPr bwMode="auto">
          <a:xfrm flipV="1">
            <a:off x="6265361" y="2429031"/>
            <a:ext cx="622231" cy="858773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0" name="Textfeld 89"/>
          <p:cNvSpPr txBox="1"/>
          <p:nvPr/>
        </p:nvSpPr>
        <p:spPr>
          <a:xfrm>
            <a:off x="7173344" y="2439966"/>
            <a:ext cx="894797" cy="46166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remote</a:t>
            </a:r>
          </a:p>
          <a:p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invalidate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extfeld 90"/>
          <p:cNvSpPr txBox="1"/>
          <p:nvPr/>
        </p:nvSpPr>
        <p:spPr>
          <a:xfrm>
            <a:off x="6276411" y="3011470"/>
            <a:ext cx="543739" cy="27699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write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feld 92"/>
          <p:cNvSpPr txBox="1"/>
          <p:nvPr/>
        </p:nvSpPr>
        <p:spPr>
          <a:xfrm>
            <a:off x="4542129" y="1868462"/>
            <a:ext cx="731290" cy="27699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commit</a:t>
            </a:r>
          </a:p>
        </p:txBody>
      </p:sp>
      <p:sp>
        <p:nvSpPr>
          <p:cNvPr id="95" name="Textfeld 94"/>
          <p:cNvSpPr txBox="1"/>
          <p:nvPr/>
        </p:nvSpPr>
        <p:spPr>
          <a:xfrm>
            <a:off x="3384542" y="3838746"/>
            <a:ext cx="508473" cy="27699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read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6" name="Gewinkelte Verbindung 47"/>
          <p:cNvCxnSpPr/>
          <p:nvPr/>
        </p:nvCxnSpPr>
        <p:spPr bwMode="auto">
          <a:xfrm rot="5400000">
            <a:off x="6345436" y="3270611"/>
            <a:ext cx="1678087" cy="78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8" name="Gewinkelte Verbindung 47"/>
          <p:cNvCxnSpPr>
            <a:stCxn id="153" idx="2"/>
            <a:endCxn id="152" idx="3"/>
          </p:cNvCxnSpPr>
          <p:nvPr/>
        </p:nvCxnSpPr>
        <p:spPr bwMode="auto">
          <a:xfrm rot="5400000">
            <a:off x="4652837" y="3490485"/>
            <a:ext cx="822241" cy="989392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1" name="Gewinkelte Verbindung 47"/>
          <p:cNvCxnSpPr>
            <a:stCxn id="152" idx="0"/>
            <a:endCxn id="153" idx="1"/>
          </p:cNvCxnSpPr>
          <p:nvPr/>
        </p:nvCxnSpPr>
        <p:spPr bwMode="auto">
          <a:xfrm rot="5400000" flipH="1" flipV="1">
            <a:off x="3946127" y="3204229"/>
            <a:ext cx="822241" cy="989392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2" name="Gewinkelte Verbindung 47"/>
          <p:cNvCxnSpPr>
            <a:stCxn id="154" idx="2"/>
            <a:endCxn id="152" idx="2"/>
          </p:cNvCxnSpPr>
          <p:nvPr/>
        </p:nvCxnSpPr>
        <p:spPr bwMode="auto">
          <a:xfrm rot="5400000">
            <a:off x="5523195" y="3021792"/>
            <a:ext cx="1818" cy="3321532"/>
          </a:xfrm>
          <a:prstGeom prst="bentConnector3">
            <a:avLst>
              <a:gd name="adj1" fmla="val 20793457"/>
            </a:avLst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3" name="Textfeld 102"/>
          <p:cNvSpPr txBox="1"/>
          <p:nvPr/>
        </p:nvSpPr>
        <p:spPr>
          <a:xfrm>
            <a:off x="6429388" y="4678287"/>
            <a:ext cx="774571" cy="27699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rollback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feld 103"/>
          <p:cNvSpPr txBox="1"/>
          <p:nvPr/>
        </p:nvSpPr>
        <p:spPr>
          <a:xfrm>
            <a:off x="873835" y="1868462"/>
            <a:ext cx="1697901" cy="27699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r"/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attach to transaction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feld 104"/>
          <p:cNvSpPr txBox="1"/>
          <p:nvPr/>
        </p:nvSpPr>
        <p:spPr>
          <a:xfrm>
            <a:off x="750557" y="3274737"/>
            <a:ext cx="1936749" cy="27699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r"/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detach from transaction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Textfeld 116"/>
          <p:cNvSpPr txBox="1"/>
          <p:nvPr/>
        </p:nvSpPr>
        <p:spPr>
          <a:xfrm>
            <a:off x="5786446" y="1868462"/>
            <a:ext cx="731290" cy="27699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commit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8" name="Gewinkelte Verbindung 47"/>
          <p:cNvCxnSpPr>
            <a:stCxn id="155" idx="0"/>
            <a:endCxn id="156" idx="1"/>
          </p:cNvCxnSpPr>
          <p:nvPr/>
        </p:nvCxnSpPr>
        <p:spPr bwMode="auto">
          <a:xfrm rot="5400000" flipH="1" flipV="1">
            <a:off x="2175562" y="1410731"/>
            <a:ext cx="248237" cy="1712328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0" name="Textfeld 149"/>
          <p:cNvSpPr txBox="1"/>
          <p:nvPr/>
        </p:nvSpPr>
        <p:spPr>
          <a:xfrm>
            <a:off x="5549531" y="3582974"/>
            <a:ext cx="894797" cy="46166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remote</a:t>
            </a:r>
          </a:p>
          <a:p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invalidate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Abgerundetes Rechteck 150"/>
          <p:cNvSpPr/>
          <p:nvPr/>
        </p:nvSpPr>
        <p:spPr bwMode="auto">
          <a:xfrm>
            <a:off x="6477375" y="1856518"/>
            <a:ext cx="1413417" cy="572515"/>
          </a:xfrm>
          <a:prstGeom prst="roundRect">
            <a:avLst>
              <a:gd name="adj" fmla="val 137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DIRTY</a:t>
            </a:r>
          </a:p>
        </p:txBody>
      </p:sp>
      <p:sp>
        <p:nvSpPr>
          <p:cNvPr id="152" name="Abgerundetes Rechteck 151"/>
          <p:cNvSpPr/>
          <p:nvPr/>
        </p:nvSpPr>
        <p:spPr bwMode="auto">
          <a:xfrm>
            <a:off x="3155844" y="4110045"/>
            <a:ext cx="1413417" cy="572515"/>
          </a:xfrm>
          <a:prstGeom prst="roundRect">
            <a:avLst>
              <a:gd name="adj" fmla="val 137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PROXY</a:t>
            </a:r>
          </a:p>
        </p:txBody>
      </p:sp>
      <p:sp>
        <p:nvSpPr>
          <p:cNvPr id="153" name="Abgerundetes Rechteck 152"/>
          <p:cNvSpPr/>
          <p:nvPr/>
        </p:nvSpPr>
        <p:spPr bwMode="auto">
          <a:xfrm>
            <a:off x="4851944" y="3001546"/>
            <a:ext cx="1413417" cy="572515"/>
          </a:xfrm>
          <a:prstGeom prst="roundRect">
            <a:avLst>
              <a:gd name="adj" fmla="val 137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CLEAN</a:t>
            </a:r>
          </a:p>
        </p:txBody>
      </p:sp>
      <p:sp>
        <p:nvSpPr>
          <p:cNvPr id="154" name="Abgerundetes Rechteck 153"/>
          <p:cNvSpPr/>
          <p:nvPr/>
        </p:nvSpPr>
        <p:spPr bwMode="auto">
          <a:xfrm>
            <a:off x="6477375" y="4110045"/>
            <a:ext cx="1413417" cy="572515"/>
          </a:xfrm>
          <a:prstGeom prst="roundRect">
            <a:avLst>
              <a:gd name="adj" fmla="val 137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CONFLICT</a:t>
            </a:r>
          </a:p>
        </p:txBody>
      </p:sp>
      <p:sp>
        <p:nvSpPr>
          <p:cNvPr id="155" name="Abgerundetes Rechteck 154"/>
          <p:cNvSpPr/>
          <p:nvPr/>
        </p:nvSpPr>
        <p:spPr bwMode="auto">
          <a:xfrm>
            <a:off x="642910" y="2391013"/>
            <a:ext cx="1601212" cy="572515"/>
          </a:xfrm>
          <a:prstGeom prst="roundRect">
            <a:avLst>
              <a:gd name="adj" fmla="val 137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TRANSIENT</a:t>
            </a:r>
          </a:p>
        </p:txBody>
      </p:sp>
      <p:sp>
        <p:nvSpPr>
          <p:cNvPr id="156" name="Abgerundetes Rechteck 155"/>
          <p:cNvSpPr/>
          <p:nvPr/>
        </p:nvSpPr>
        <p:spPr bwMode="auto">
          <a:xfrm>
            <a:off x="3155844" y="1856518"/>
            <a:ext cx="1413417" cy="572515"/>
          </a:xfrm>
          <a:prstGeom prst="roundRect">
            <a:avLst>
              <a:gd name="adj" fmla="val 137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NEW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90" grpId="0"/>
      <p:bldP spid="91" grpId="0"/>
      <p:bldP spid="93" grpId="0"/>
      <p:bldP spid="95" grpId="0"/>
      <p:bldP spid="103" grpId="0"/>
      <p:bldP spid="104" grpId="0"/>
      <p:bldP spid="105" grpId="0"/>
      <p:bldP spid="117" grpId="0"/>
      <p:bldP spid="150" grpId="0"/>
      <p:bldP spid="151" grpId="0" animBg="1"/>
      <p:bldP spid="152" grpId="0" animBg="1"/>
      <p:bldP spid="153" grpId="0" animBg="1"/>
      <p:bldP spid="154" grpId="0" animBg="1"/>
      <p:bldP spid="15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The CDO Model Repository - Perfect  for the Enterprise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0" y="292494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b="1" smtClean="0">
                <a:solidFill>
                  <a:srgbClr val="FF0000"/>
                </a:solidFill>
              </a:rPr>
              <a:t>Demo basic Client/Server</a:t>
            </a:r>
          </a:p>
          <a:p>
            <a:pPr algn="ctr"/>
            <a:r>
              <a:rPr lang="de-DE" sz="4800" b="1" smtClean="0">
                <a:solidFill>
                  <a:srgbClr val="FF0000"/>
                </a:solidFill>
              </a:rPr>
              <a:t>(generic UI)</a:t>
            </a:r>
            <a:endParaRPr lang="de-DE" sz="4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The CDO Model Repository - Perfect  for the Enterprise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Abgerundetes Rechteck 28"/>
          <p:cNvSpPr/>
          <p:nvPr/>
        </p:nvSpPr>
        <p:spPr>
          <a:xfrm>
            <a:off x="2555776" y="1844824"/>
            <a:ext cx="1800200" cy="2376264"/>
          </a:xfrm>
          <a:prstGeom prst="roundRect">
            <a:avLst>
              <a:gd name="adj" fmla="val 7597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20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Server</a:t>
            </a:r>
            <a:endParaRPr lang="de-DE" sz="20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Abgerundetes Rechteck 29"/>
          <p:cNvSpPr/>
          <p:nvPr/>
        </p:nvSpPr>
        <p:spPr>
          <a:xfrm>
            <a:off x="395536" y="1196752"/>
            <a:ext cx="1872208" cy="1800200"/>
          </a:xfrm>
          <a:prstGeom prst="roundRect">
            <a:avLst>
              <a:gd name="adj" fmla="val 7597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20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Client</a:t>
            </a:r>
            <a:endParaRPr lang="de-DE" sz="20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Abgerundetes Rechteck 30"/>
          <p:cNvSpPr/>
          <p:nvPr/>
        </p:nvSpPr>
        <p:spPr>
          <a:xfrm>
            <a:off x="611560" y="1700808"/>
            <a:ext cx="1453840" cy="3571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Application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Abgerundetes Rechteck 31"/>
          <p:cNvSpPr/>
          <p:nvPr/>
        </p:nvSpPr>
        <p:spPr>
          <a:xfrm>
            <a:off x="2771800" y="3647874"/>
            <a:ext cx="1368152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IStore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Abgerundetes Rechteck 32"/>
          <p:cNvSpPr/>
          <p:nvPr/>
        </p:nvSpPr>
        <p:spPr>
          <a:xfrm>
            <a:off x="611560" y="2348880"/>
            <a:ext cx="1453840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CDOSession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4" name="Gerade Verbindung 33"/>
          <p:cNvCxnSpPr>
            <a:stCxn id="31" idx="2"/>
            <a:endCxn id="33" idx="0"/>
          </p:cNvCxnSpPr>
          <p:nvPr/>
        </p:nvCxnSpPr>
        <p:spPr>
          <a:xfrm rot="5400000">
            <a:off x="1193039" y="2203439"/>
            <a:ext cx="29088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bgerundetes Rechteck 34"/>
          <p:cNvSpPr/>
          <p:nvPr/>
        </p:nvSpPr>
        <p:spPr>
          <a:xfrm>
            <a:off x="2771800" y="2348880"/>
            <a:ext cx="1368152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ISession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6" name="Gerade Verbindung 35"/>
          <p:cNvCxnSpPr>
            <a:stCxn id="35" idx="1"/>
            <a:endCxn id="33" idx="3"/>
          </p:cNvCxnSpPr>
          <p:nvPr/>
        </p:nvCxnSpPr>
        <p:spPr>
          <a:xfrm rot="10800000">
            <a:off x="2065400" y="2527475"/>
            <a:ext cx="70640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bgerundetes Rechteck 36"/>
          <p:cNvSpPr/>
          <p:nvPr/>
        </p:nvSpPr>
        <p:spPr>
          <a:xfrm>
            <a:off x="2771800" y="2999802"/>
            <a:ext cx="1368152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IRepository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8" name="Gerade Verbindung 37"/>
          <p:cNvCxnSpPr>
            <a:stCxn id="35" idx="2"/>
            <a:endCxn id="37" idx="0"/>
          </p:cNvCxnSpPr>
          <p:nvPr/>
        </p:nvCxnSpPr>
        <p:spPr>
          <a:xfrm rot="5400000">
            <a:off x="3309010" y="2852936"/>
            <a:ext cx="29373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>
            <a:stCxn id="37" idx="2"/>
            <a:endCxn id="32" idx="0"/>
          </p:cNvCxnSpPr>
          <p:nvPr/>
        </p:nvCxnSpPr>
        <p:spPr>
          <a:xfrm rot="5400000">
            <a:off x="3310435" y="3502433"/>
            <a:ext cx="29088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lussdiagramm: Magnetplattenspeicher 39"/>
          <p:cNvSpPr/>
          <p:nvPr/>
        </p:nvSpPr>
        <p:spPr>
          <a:xfrm>
            <a:off x="2915816" y="4509120"/>
            <a:ext cx="1080120" cy="576064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DB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41" name="Gerade Verbindung 40"/>
          <p:cNvCxnSpPr>
            <a:stCxn id="32" idx="2"/>
            <a:endCxn id="40" idx="1"/>
          </p:cNvCxnSpPr>
          <p:nvPr/>
        </p:nvCxnSpPr>
        <p:spPr>
          <a:xfrm rot="5400000">
            <a:off x="3203848" y="4257092"/>
            <a:ext cx="504056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>
            <a:off x="0" y="47667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Client / Server</a:t>
            </a:r>
            <a:endParaRPr lang="de-DE" sz="2800" b="1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The CDO Model Repository - Perfect  for the Enterprise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395536" y="1196752"/>
            <a:ext cx="3960440" cy="3024336"/>
          </a:xfrm>
          <a:prstGeom prst="roundRect">
            <a:avLst>
              <a:gd name="adj" fmla="val 4573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20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Client</a:t>
            </a:r>
            <a:endParaRPr lang="de-DE" sz="20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611560" y="1700808"/>
            <a:ext cx="1453840" cy="3571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Application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771800" y="3647874"/>
            <a:ext cx="1368152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IStore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611560" y="2348880"/>
            <a:ext cx="1453840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CDOSession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" name="Gerade Verbindung 9"/>
          <p:cNvCxnSpPr>
            <a:stCxn id="7" idx="2"/>
            <a:endCxn id="9" idx="0"/>
          </p:cNvCxnSpPr>
          <p:nvPr/>
        </p:nvCxnSpPr>
        <p:spPr>
          <a:xfrm rot="5400000">
            <a:off x="1193039" y="2203439"/>
            <a:ext cx="29088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bgerundetes Rechteck 10"/>
          <p:cNvSpPr/>
          <p:nvPr/>
        </p:nvSpPr>
        <p:spPr>
          <a:xfrm>
            <a:off x="2771800" y="2348880"/>
            <a:ext cx="1368152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ISession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2" name="Gerade Verbindung 11"/>
          <p:cNvCxnSpPr>
            <a:stCxn id="11" idx="1"/>
            <a:endCxn id="9" idx="3"/>
          </p:cNvCxnSpPr>
          <p:nvPr/>
        </p:nvCxnSpPr>
        <p:spPr>
          <a:xfrm rot="10800000">
            <a:off x="2065400" y="2527475"/>
            <a:ext cx="70640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bgerundetes Rechteck 12"/>
          <p:cNvSpPr/>
          <p:nvPr/>
        </p:nvSpPr>
        <p:spPr>
          <a:xfrm>
            <a:off x="2771800" y="2999802"/>
            <a:ext cx="1368152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IRepository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Gerade Verbindung 13"/>
          <p:cNvCxnSpPr>
            <a:stCxn id="11" idx="2"/>
            <a:endCxn id="13" idx="0"/>
          </p:cNvCxnSpPr>
          <p:nvPr/>
        </p:nvCxnSpPr>
        <p:spPr>
          <a:xfrm rot="5400000">
            <a:off x="3309010" y="2852936"/>
            <a:ext cx="29373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>
            <a:stCxn id="13" idx="2"/>
            <a:endCxn id="8" idx="0"/>
          </p:cNvCxnSpPr>
          <p:nvPr/>
        </p:nvCxnSpPr>
        <p:spPr>
          <a:xfrm rot="5400000">
            <a:off x="3310435" y="3502433"/>
            <a:ext cx="29088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ussdiagramm: Magnetplattenspeicher 15"/>
          <p:cNvSpPr/>
          <p:nvPr/>
        </p:nvSpPr>
        <p:spPr>
          <a:xfrm>
            <a:off x="2915816" y="4509120"/>
            <a:ext cx="1080120" cy="576064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DB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7" name="Gerade Verbindung 16"/>
          <p:cNvCxnSpPr>
            <a:stCxn id="8" idx="2"/>
            <a:endCxn id="16" idx="1"/>
          </p:cNvCxnSpPr>
          <p:nvPr/>
        </p:nvCxnSpPr>
        <p:spPr>
          <a:xfrm rot="5400000">
            <a:off x="3203848" y="4257092"/>
            <a:ext cx="504056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/>
        </p:nvSpPr>
        <p:spPr>
          <a:xfrm>
            <a:off x="0" y="47667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Embedded Repository</a:t>
            </a:r>
            <a:endParaRPr lang="de-DE" sz="2800" b="1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The CDO Model Repository - Perfect  for the Enterprise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395536" y="1196752"/>
            <a:ext cx="3960440" cy="3024336"/>
          </a:xfrm>
          <a:prstGeom prst="roundRect">
            <a:avLst>
              <a:gd name="adj" fmla="val 4573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20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Server</a:t>
            </a:r>
            <a:endParaRPr lang="de-DE" sz="20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611560" y="1700808"/>
            <a:ext cx="1453840" cy="3571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Logic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771800" y="3647874"/>
            <a:ext cx="1368152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IStore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611560" y="2348880"/>
            <a:ext cx="1453840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CDOSession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" name="Gerade Verbindung 9"/>
          <p:cNvCxnSpPr>
            <a:stCxn id="7" idx="2"/>
            <a:endCxn id="9" idx="0"/>
          </p:cNvCxnSpPr>
          <p:nvPr/>
        </p:nvCxnSpPr>
        <p:spPr>
          <a:xfrm rot="5400000">
            <a:off x="1193039" y="2203439"/>
            <a:ext cx="29088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bgerundetes Rechteck 10"/>
          <p:cNvSpPr/>
          <p:nvPr/>
        </p:nvSpPr>
        <p:spPr>
          <a:xfrm>
            <a:off x="2771800" y="2348880"/>
            <a:ext cx="1368152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ISession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2" name="Gerade Verbindung 11"/>
          <p:cNvCxnSpPr>
            <a:stCxn id="11" idx="1"/>
            <a:endCxn id="9" idx="3"/>
          </p:cNvCxnSpPr>
          <p:nvPr/>
        </p:nvCxnSpPr>
        <p:spPr>
          <a:xfrm rot="10800000">
            <a:off x="2065400" y="2527475"/>
            <a:ext cx="70640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bgerundetes Rechteck 12"/>
          <p:cNvSpPr/>
          <p:nvPr/>
        </p:nvSpPr>
        <p:spPr>
          <a:xfrm>
            <a:off x="2771800" y="2999802"/>
            <a:ext cx="1368152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IRepository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Gerade Verbindung 13"/>
          <p:cNvCxnSpPr>
            <a:stCxn id="11" idx="2"/>
            <a:endCxn id="13" idx="0"/>
          </p:cNvCxnSpPr>
          <p:nvPr/>
        </p:nvCxnSpPr>
        <p:spPr>
          <a:xfrm rot="5400000">
            <a:off x="3309010" y="2852936"/>
            <a:ext cx="29373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>
            <a:stCxn id="13" idx="2"/>
            <a:endCxn id="8" idx="0"/>
          </p:cNvCxnSpPr>
          <p:nvPr/>
        </p:nvCxnSpPr>
        <p:spPr>
          <a:xfrm rot="5400000">
            <a:off x="3310435" y="3502433"/>
            <a:ext cx="29088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ussdiagramm: Magnetplattenspeicher 15"/>
          <p:cNvSpPr/>
          <p:nvPr/>
        </p:nvSpPr>
        <p:spPr>
          <a:xfrm>
            <a:off x="2915816" y="4509120"/>
            <a:ext cx="1080120" cy="576064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DB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7" name="Gerade Verbindung 16"/>
          <p:cNvCxnSpPr>
            <a:stCxn id="8" idx="2"/>
            <a:endCxn id="16" idx="1"/>
          </p:cNvCxnSpPr>
          <p:nvPr/>
        </p:nvCxnSpPr>
        <p:spPr>
          <a:xfrm rot="5400000">
            <a:off x="3203848" y="4257092"/>
            <a:ext cx="504056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/>
        </p:nvSpPr>
        <p:spPr>
          <a:xfrm>
            <a:off x="0" y="47667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Embedded Session</a:t>
            </a:r>
            <a:endParaRPr lang="de-DE" sz="2800" b="1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The CDO Model Repository - Perfect  for the Enterprise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395536" y="1196752"/>
            <a:ext cx="5760640" cy="3024336"/>
          </a:xfrm>
          <a:prstGeom prst="roundRect">
            <a:avLst>
              <a:gd name="adj" fmla="val 3410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20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Client</a:t>
            </a:r>
            <a:endParaRPr lang="de-DE" sz="20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611560" y="1700808"/>
            <a:ext cx="1453840" cy="3571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Application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771800" y="3647874"/>
            <a:ext cx="1368152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IStore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611560" y="2348880"/>
            <a:ext cx="1453840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CDOSession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" name="Gerade Verbindung 9"/>
          <p:cNvCxnSpPr>
            <a:stCxn id="7" idx="2"/>
            <a:endCxn id="9" idx="0"/>
          </p:cNvCxnSpPr>
          <p:nvPr/>
        </p:nvCxnSpPr>
        <p:spPr>
          <a:xfrm rot="5400000">
            <a:off x="1193039" y="2203439"/>
            <a:ext cx="29088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bgerundetes Rechteck 10"/>
          <p:cNvSpPr/>
          <p:nvPr/>
        </p:nvSpPr>
        <p:spPr>
          <a:xfrm>
            <a:off x="2771800" y="2348880"/>
            <a:ext cx="1368152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ISession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2" name="Gerade Verbindung 11"/>
          <p:cNvCxnSpPr>
            <a:stCxn id="11" idx="1"/>
            <a:endCxn id="9" idx="3"/>
          </p:cNvCxnSpPr>
          <p:nvPr/>
        </p:nvCxnSpPr>
        <p:spPr>
          <a:xfrm rot="10800000">
            <a:off x="2065400" y="2527475"/>
            <a:ext cx="70640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bgerundetes Rechteck 12"/>
          <p:cNvSpPr/>
          <p:nvPr/>
        </p:nvSpPr>
        <p:spPr>
          <a:xfrm>
            <a:off x="2699792" y="2996952"/>
            <a:ext cx="1512168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OfflineClone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Gerade Verbindung 13"/>
          <p:cNvCxnSpPr>
            <a:stCxn id="11" idx="2"/>
            <a:endCxn id="13" idx="0"/>
          </p:cNvCxnSpPr>
          <p:nvPr/>
        </p:nvCxnSpPr>
        <p:spPr>
          <a:xfrm rot="5400000">
            <a:off x="3310435" y="2851511"/>
            <a:ext cx="29088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>
            <a:stCxn id="13" idx="2"/>
            <a:endCxn id="8" idx="0"/>
          </p:cNvCxnSpPr>
          <p:nvPr/>
        </p:nvCxnSpPr>
        <p:spPr>
          <a:xfrm rot="5400000">
            <a:off x="3309010" y="3501008"/>
            <a:ext cx="29373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ussdiagramm: Magnetplattenspeicher 15"/>
          <p:cNvSpPr/>
          <p:nvPr/>
        </p:nvSpPr>
        <p:spPr>
          <a:xfrm>
            <a:off x="2915816" y="4509120"/>
            <a:ext cx="1080120" cy="576064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DB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7" name="Gerade Verbindung 16"/>
          <p:cNvCxnSpPr>
            <a:stCxn id="8" idx="2"/>
            <a:endCxn id="16" idx="1"/>
          </p:cNvCxnSpPr>
          <p:nvPr/>
        </p:nvCxnSpPr>
        <p:spPr>
          <a:xfrm rot="5400000">
            <a:off x="3203848" y="4257092"/>
            <a:ext cx="504056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bgerundetes Rechteck 17"/>
          <p:cNvSpPr/>
          <p:nvPr/>
        </p:nvSpPr>
        <p:spPr>
          <a:xfrm>
            <a:off x="6444208" y="3140968"/>
            <a:ext cx="2376264" cy="2376264"/>
          </a:xfrm>
          <a:prstGeom prst="roundRect">
            <a:avLst>
              <a:gd name="adj" fmla="val 4637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20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Server</a:t>
            </a:r>
            <a:endParaRPr lang="de-DE" sz="20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6948264" y="4944018"/>
            <a:ext cx="1368152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IStore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6948264" y="3645024"/>
            <a:ext cx="1368152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ISession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1" name="Gerade Verbindung 20"/>
          <p:cNvCxnSpPr>
            <a:stCxn id="20" idx="1"/>
            <a:endCxn id="28" idx="3"/>
          </p:cNvCxnSpPr>
          <p:nvPr/>
        </p:nvCxnSpPr>
        <p:spPr>
          <a:xfrm rot="10800000">
            <a:off x="6012160" y="3823619"/>
            <a:ext cx="936104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bgerundetes Rechteck 21"/>
          <p:cNvSpPr/>
          <p:nvPr/>
        </p:nvSpPr>
        <p:spPr>
          <a:xfrm>
            <a:off x="6588224" y="4295946"/>
            <a:ext cx="2088232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MasterRepository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3" name="Gerade Verbindung 22"/>
          <p:cNvCxnSpPr>
            <a:stCxn id="20" idx="2"/>
            <a:endCxn id="22" idx="0"/>
          </p:cNvCxnSpPr>
          <p:nvPr/>
        </p:nvCxnSpPr>
        <p:spPr>
          <a:xfrm rot="5400000">
            <a:off x="7485474" y="4149080"/>
            <a:ext cx="29373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>
            <a:stCxn id="22" idx="2"/>
            <a:endCxn id="19" idx="0"/>
          </p:cNvCxnSpPr>
          <p:nvPr/>
        </p:nvCxnSpPr>
        <p:spPr>
          <a:xfrm rot="5400000">
            <a:off x="7486899" y="4798577"/>
            <a:ext cx="29088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ussdiagramm: Magnetplattenspeicher 24"/>
          <p:cNvSpPr/>
          <p:nvPr/>
        </p:nvSpPr>
        <p:spPr>
          <a:xfrm>
            <a:off x="7092280" y="5805264"/>
            <a:ext cx="1080120" cy="576064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DB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6" name="Gerade Verbindung 25"/>
          <p:cNvCxnSpPr>
            <a:stCxn id="19" idx="2"/>
            <a:endCxn id="25" idx="1"/>
          </p:cNvCxnSpPr>
          <p:nvPr/>
        </p:nvCxnSpPr>
        <p:spPr>
          <a:xfrm rot="5400000">
            <a:off x="7380312" y="5553236"/>
            <a:ext cx="504056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bgerundetes Rechteck 26"/>
          <p:cNvSpPr/>
          <p:nvPr/>
        </p:nvSpPr>
        <p:spPr>
          <a:xfrm>
            <a:off x="4499992" y="2996952"/>
            <a:ext cx="1512168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Synchronizer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Abgerundetes Rechteck 27"/>
          <p:cNvSpPr/>
          <p:nvPr/>
        </p:nvSpPr>
        <p:spPr>
          <a:xfrm>
            <a:off x="4499992" y="3645024"/>
            <a:ext cx="1512168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CDOSession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9" name="Gerade Verbindung 28"/>
          <p:cNvCxnSpPr>
            <a:stCxn id="27" idx="2"/>
            <a:endCxn id="28" idx="0"/>
          </p:cNvCxnSpPr>
          <p:nvPr/>
        </p:nvCxnSpPr>
        <p:spPr>
          <a:xfrm rot="5400000">
            <a:off x="5110635" y="3499583"/>
            <a:ext cx="29088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>
            <a:stCxn id="27" idx="1"/>
            <a:endCxn id="13" idx="3"/>
          </p:cNvCxnSpPr>
          <p:nvPr/>
        </p:nvCxnSpPr>
        <p:spPr>
          <a:xfrm rot="10800000">
            <a:off x="4211960" y="3175547"/>
            <a:ext cx="28803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0" y="47667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Offline Clone (</a:t>
            </a:r>
            <a:r>
              <a:rPr lang="de-DE" sz="28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Embedded)</a:t>
            </a:r>
            <a:endParaRPr lang="de-DE" sz="2800" b="1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The CDO Model Repository - Perfect  for the Enterprise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2555776" y="1844824"/>
            <a:ext cx="3600400" cy="2376264"/>
          </a:xfrm>
          <a:prstGeom prst="roundRect">
            <a:avLst>
              <a:gd name="adj" fmla="val 4637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20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Clone Server</a:t>
            </a:r>
            <a:endParaRPr lang="de-DE" sz="20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95536" y="1196752"/>
            <a:ext cx="1872208" cy="1800200"/>
          </a:xfrm>
          <a:prstGeom prst="roundRect">
            <a:avLst>
              <a:gd name="adj" fmla="val 7597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20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Client</a:t>
            </a:r>
            <a:endParaRPr lang="de-DE" sz="20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611560" y="1700808"/>
            <a:ext cx="1453840" cy="3571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Application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2771800" y="3647874"/>
            <a:ext cx="1368152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IStore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611560" y="2348880"/>
            <a:ext cx="1453840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CDOSession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1" name="Gerade Verbindung 10"/>
          <p:cNvCxnSpPr>
            <a:stCxn id="8" idx="2"/>
            <a:endCxn id="10" idx="0"/>
          </p:cNvCxnSpPr>
          <p:nvPr/>
        </p:nvCxnSpPr>
        <p:spPr>
          <a:xfrm rot="5400000">
            <a:off x="1193039" y="2203439"/>
            <a:ext cx="29088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bgerundetes Rechteck 11"/>
          <p:cNvSpPr/>
          <p:nvPr/>
        </p:nvSpPr>
        <p:spPr>
          <a:xfrm>
            <a:off x="2771800" y="2348880"/>
            <a:ext cx="1368152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ISession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3" name="Gerade Verbindung 12"/>
          <p:cNvCxnSpPr>
            <a:stCxn id="12" idx="1"/>
            <a:endCxn id="10" idx="3"/>
          </p:cNvCxnSpPr>
          <p:nvPr/>
        </p:nvCxnSpPr>
        <p:spPr>
          <a:xfrm rot="10800000">
            <a:off x="2065400" y="2527475"/>
            <a:ext cx="70640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bgerundetes Rechteck 13"/>
          <p:cNvSpPr/>
          <p:nvPr/>
        </p:nvSpPr>
        <p:spPr>
          <a:xfrm>
            <a:off x="2699792" y="2996952"/>
            <a:ext cx="1512168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OfflineClone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5" name="Gerade Verbindung 14"/>
          <p:cNvCxnSpPr>
            <a:stCxn id="12" idx="2"/>
            <a:endCxn id="14" idx="0"/>
          </p:cNvCxnSpPr>
          <p:nvPr/>
        </p:nvCxnSpPr>
        <p:spPr>
          <a:xfrm rot="5400000">
            <a:off x="3310435" y="2851511"/>
            <a:ext cx="29088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>
            <a:stCxn id="14" idx="2"/>
            <a:endCxn id="9" idx="0"/>
          </p:cNvCxnSpPr>
          <p:nvPr/>
        </p:nvCxnSpPr>
        <p:spPr>
          <a:xfrm rot="5400000">
            <a:off x="3309010" y="3501008"/>
            <a:ext cx="29373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ussdiagramm: Magnetplattenspeicher 16"/>
          <p:cNvSpPr/>
          <p:nvPr/>
        </p:nvSpPr>
        <p:spPr>
          <a:xfrm>
            <a:off x="2915816" y="4509120"/>
            <a:ext cx="1080120" cy="576064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DB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8" name="Gerade Verbindung 17"/>
          <p:cNvCxnSpPr>
            <a:stCxn id="9" idx="2"/>
            <a:endCxn id="17" idx="1"/>
          </p:cNvCxnSpPr>
          <p:nvPr/>
        </p:nvCxnSpPr>
        <p:spPr>
          <a:xfrm rot="5400000">
            <a:off x="3203848" y="4257092"/>
            <a:ext cx="504056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bgerundetes Rechteck 18"/>
          <p:cNvSpPr/>
          <p:nvPr/>
        </p:nvSpPr>
        <p:spPr>
          <a:xfrm>
            <a:off x="6444208" y="3140968"/>
            <a:ext cx="2376264" cy="2376264"/>
          </a:xfrm>
          <a:prstGeom prst="roundRect">
            <a:avLst>
              <a:gd name="adj" fmla="val 4637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20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Master Server</a:t>
            </a:r>
            <a:endParaRPr lang="de-DE" sz="20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6948264" y="4944018"/>
            <a:ext cx="1368152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IStore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Abgerundetes Rechteck 20"/>
          <p:cNvSpPr/>
          <p:nvPr/>
        </p:nvSpPr>
        <p:spPr>
          <a:xfrm>
            <a:off x="6948264" y="3645024"/>
            <a:ext cx="1368152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ISession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2" name="Gerade Verbindung 21"/>
          <p:cNvCxnSpPr>
            <a:stCxn id="21" idx="1"/>
            <a:endCxn id="29" idx="3"/>
          </p:cNvCxnSpPr>
          <p:nvPr/>
        </p:nvCxnSpPr>
        <p:spPr>
          <a:xfrm rot="10800000">
            <a:off x="6012160" y="3823619"/>
            <a:ext cx="936104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bgerundetes Rechteck 22"/>
          <p:cNvSpPr/>
          <p:nvPr/>
        </p:nvSpPr>
        <p:spPr>
          <a:xfrm>
            <a:off x="6588224" y="4295946"/>
            <a:ext cx="2088232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MasterRepository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4" name="Gerade Verbindung 23"/>
          <p:cNvCxnSpPr>
            <a:stCxn id="21" idx="2"/>
            <a:endCxn id="23" idx="0"/>
          </p:cNvCxnSpPr>
          <p:nvPr/>
        </p:nvCxnSpPr>
        <p:spPr>
          <a:xfrm rot="5400000">
            <a:off x="7485474" y="4149080"/>
            <a:ext cx="29373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>
            <a:stCxn id="23" idx="2"/>
            <a:endCxn id="20" idx="0"/>
          </p:cNvCxnSpPr>
          <p:nvPr/>
        </p:nvCxnSpPr>
        <p:spPr>
          <a:xfrm rot="5400000">
            <a:off x="7486899" y="4798577"/>
            <a:ext cx="29088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lussdiagramm: Magnetplattenspeicher 25"/>
          <p:cNvSpPr/>
          <p:nvPr/>
        </p:nvSpPr>
        <p:spPr>
          <a:xfrm>
            <a:off x="7092280" y="5805264"/>
            <a:ext cx="1080120" cy="576064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DB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7" name="Gerade Verbindung 26"/>
          <p:cNvCxnSpPr>
            <a:stCxn id="20" idx="2"/>
            <a:endCxn id="26" idx="1"/>
          </p:cNvCxnSpPr>
          <p:nvPr/>
        </p:nvCxnSpPr>
        <p:spPr>
          <a:xfrm rot="5400000">
            <a:off x="7380312" y="5553236"/>
            <a:ext cx="504056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bgerundetes Rechteck 27"/>
          <p:cNvSpPr/>
          <p:nvPr/>
        </p:nvSpPr>
        <p:spPr>
          <a:xfrm>
            <a:off x="4499992" y="2996952"/>
            <a:ext cx="1512168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Synchronizer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Abgerundetes Rechteck 28"/>
          <p:cNvSpPr/>
          <p:nvPr/>
        </p:nvSpPr>
        <p:spPr>
          <a:xfrm>
            <a:off x="4499992" y="3645024"/>
            <a:ext cx="1512168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CDOSession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0" name="Gerade Verbindung 29"/>
          <p:cNvCxnSpPr>
            <a:stCxn id="28" idx="2"/>
            <a:endCxn id="29" idx="0"/>
          </p:cNvCxnSpPr>
          <p:nvPr/>
        </p:nvCxnSpPr>
        <p:spPr>
          <a:xfrm rot="5400000">
            <a:off x="5110635" y="3499583"/>
            <a:ext cx="29088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>
            <a:stCxn id="28" idx="1"/>
            <a:endCxn id="14" idx="3"/>
          </p:cNvCxnSpPr>
          <p:nvPr/>
        </p:nvCxnSpPr>
        <p:spPr>
          <a:xfrm rot="10800000">
            <a:off x="4211960" y="3175547"/>
            <a:ext cx="28803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feld 31"/>
          <p:cNvSpPr txBox="1"/>
          <p:nvPr/>
        </p:nvSpPr>
        <p:spPr>
          <a:xfrm>
            <a:off x="0" y="47667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Offline Clone (Group Server)</a:t>
            </a:r>
            <a:endParaRPr lang="de-DE" sz="2800" b="1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Abgerundetes Rechteck 78"/>
          <p:cNvSpPr/>
          <p:nvPr/>
        </p:nvSpPr>
        <p:spPr>
          <a:xfrm>
            <a:off x="1357290" y="571480"/>
            <a:ext cx="6429420" cy="2000264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The CDO Model Repository - Perfect  for the Enterprise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uppieren 227"/>
          <p:cNvGrpSpPr/>
          <p:nvPr/>
        </p:nvGrpSpPr>
        <p:grpSpPr>
          <a:xfrm>
            <a:off x="1678761" y="843975"/>
            <a:ext cx="5871550" cy="1513456"/>
            <a:chOff x="1678761" y="843975"/>
            <a:chExt cx="5871550" cy="1513456"/>
          </a:xfrm>
        </p:grpSpPr>
        <p:cxnSp>
          <p:nvCxnSpPr>
            <p:cNvPr id="149" name="Gerade Verbindung 148"/>
            <p:cNvCxnSpPr/>
            <p:nvPr/>
          </p:nvCxnSpPr>
          <p:spPr>
            <a:xfrm rot="16200000" flipH="1">
              <a:off x="2029127" y="1114087"/>
              <a:ext cx="535786" cy="164947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Gerade Verbindung 150"/>
            <p:cNvCxnSpPr/>
            <p:nvPr/>
          </p:nvCxnSpPr>
          <p:spPr>
            <a:xfrm rot="16200000" flipH="1">
              <a:off x="1685585" y="1471279"/>
              <a:ext cx="535786" cy="164947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Gerade Verbindung 151"/>
            <p:cNvCxnSpPr/>
            <p:nvPr/>
          </p:nvCxnSpPr>
          <p:spPr>
            <a:xfrm rot="16200000" flipH="1">
              <a:off x="2591391" y="980846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Gerade Verbindung 153"/>
            <p:cNvCxnSpPr/>
            <p:nvPr/>
          </p:nvCxnSpPr>
          <p:spPr>
            <a:xfrm rot="16200000" flipH="1">
              <a:off x="3292120" y="1222454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Gerade Verbindung 154"/>
            <p:cNvCxnSpPr/>
            <p:nvPr/>
          </p:nvCxnSpPr>
          <p:spPr>
            <a:xfrm>
              <a:off x="4049865" y="1251706"/>
              <a:ext cx="522133" cy="4238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Gerade Verbindung 156"/>
            <p:cNvCxnSpPr/>
            <p:nvPr/>
          </p:nvCxnSpPr>
          <p:spPr>
            <a:xfrm>
              <a:off x="2406792" y="1438724"/>
              <a:ext cx="665012" cy="34720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Gerade Verbindung 158"/>
            <p:cNvCxnSpPr/>
            <p:nvPr/>
          </p:nvCxnSpPr>
          <p:spPr>
            <a:xfrm>
              <a:off x="2049602" y="1821645"/>
              <a:ext cx="522136" cy="205892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Gerade Verbindung 160"/>
            <p:cNvCxnSpPr/>
            <p:nvPr/>
          </p:nvCxnSpPr>
          <p:spPr>
            <a:xfrm>
              <a:off x="1678761" y="2178836"/>
              <a:ext cx="535786" cy="4094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Gerade Verbindung 162"/>
            <p:cNvCxnSpPr/>
            <p:nvPr/>
          </p:nvCxnSpPr>
          <p:spPr>
            <a:xfrm>
              <a:off x="2982506" y="2219779"/>
              <a:ext cx="803677" cy="137652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Gerade Verbindung 164"/>
            <p:cNvCxnSpPr/>
            <p:nvPr/>
          </p:nvCxnSpPr>
          <p:spPr>
            <a:xfrm flipV="1">
              <a:off x="4348755" y="2060056"/>
              <a:ext cx="536292" cy="13242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Gerade Verbindung 166"/>
            <p:cNvCxnSpPr/>
            <p:nvPr/>
          </p:nvCxnSpPr>
          <p:spPr>
            <a:xfrm flipV="1">
              <a:off x="4071933" y="1689217"/>
              <a:ext cx="536292" cy="13242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Gerade Verbindung 167"/>
            <p:cNvCxnSpPr/>
            <p:nvPr/>
          </p:nvCxnSpPr>
          <p:spPr>
            <a:xfrm flipV="1">
              <a:off x="3513573" y="1850965"/>
              <a:ext cx="536292" cy="13242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Gerade Verbindung 168"/>
            <p:cNvCxnSpPr/>
            <p:nvPr/>
          </p:nvCxnSpPr>
          <p:spPr>
            <a:xfrm flipV="1">
              <a:off x="2460116" y="1285859"/>
              <a:ext cx="536292" cy="13242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Gerade Verbindung 169"/>
            <p:cNvCxnSpPr/>
            <p:nvPr/>
          </p:nvCxnSpPr>
          <p:spPr>
            <a:xfrm flipV="1">
              <a:off x="7070713" y="1993842"/>
              <a:ext cx="443133" cy="225937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Gerade Verbindung 171"/>
            <p:cNvCxnSpPr/>
            <p:nvPr/>
          </p:nvCxnSpPr>
          <p:spPr>
            <a:xfrm flipV="1">
              <a:off x="7100796" y="1500174"/>
              <a:ext cx="443133" cy="225937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Gerade Verbindung 172"/>
            <p:cNvCxnSpPr/>
            <p:nvPr/>
          </p:nvCxnSpPr>
          <p:spPr>
            <a:xfrm flipV="1">
              <a:off x="6607981" y="1247529"/>
              <a:ext cx="502094" cy="191195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Gerade Verbindung 174"/>
            <p:cNvCxnSpPr/>
            <p:nvPr/>
          </p:nvCxnSpPr>
          <p:spPr>
            <a:xfrm flipV="1">
              <a:off x="5214941" y="2150367"/>
              <a:ext cx="502094" cy="191195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Gerade Verbindung 175"/>
            <p:cNvCxnSpPr/>
            <p:nvPr/>
          </p:nvCxnSpPr>
          <p:spPr>
            <a:xfrm>
              <a:off x="5717035" y="2192484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Gerade Verbindung 177"/>
            <p:cNvCxnSpPr/>
            <p:nvPr/>
          </p:nvCxnSpPr>
          <p:spPr>
            <a:xfrm>
              <a:off x="6072198" y="1821646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Gerade Verbindung 178"/>
            <p:cNvCxnSpPr/>
            <p:nvPr/>
          </p:nvCxnSpPr>
          <p:spPr>
            <a:xfrm>
              <a:off x="5024725" y="1558452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Gerade Verbindung 180"/>
            <p:cNvCxnSpPr/>
            <p:nvPr/>
          </p:nvCxnSpPr>
          <p:spPr>
            <a:xfrm>
              <a:off x="5393537" y="1201261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Gerade Verbindung 181"/>
            <p:cNvCxnSpPr/>
            <p:nvPr/>
          </p:nvCxnSpPr>
          <p:spPr>
            <a:xfrm>
              <a:off x="4706451" y="1247529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Gerade Verbindung 182"/>
            <p:cNvCxnSpPr/>
            <p:nvPr/>
          </p:nvCxnSpPr>
          <p:spPr>
            <a:xfrm>
              <a:off x="6882111" y="928667"/>
              <a:ext cx="631735" cy="1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Gerade Verbindung 184"/>
            <p:cNvCxnSpPr/>
            <p:nvPr/>
          </p:nvCxnSpPr>
          <p:spPr>
            <a:xfrm>
              <a:off x="6362540" y="928668"/>
              <a:ext cx="631735" cy="1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Gerade Verbindung 185"/>
            <p:cNvCxnSpPr/>
            <p:nvPr/>
          </p:nvCxnSpPr>
          <p:spPr>
            <a:xfrm flipV="1">
              <a:off x="6046672" y="928669"/>
              <a:ext cx="389969" cy="35718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Gerade Verbindung 187"/>
            <p:cNvCxnSpPr/>
            <p:nvPr/>
          </p:nvCxnSpPr>
          <p:spPr>
            <a:xfrm flipV="1">
              <a:off x="5717035" y="1217623"/>
              <a:ext cx="389969" cy="35718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Gerade Verbindung 188"/>
            <p:cNvCxnSpPr/>
            <p:nvPr/>
          </p:nvCxnSpPr>
          <p:spPr>
            <a:xfrm flipV="1">
              <a:off x="6167555" y="1438724"/>
              <a:ext cx="389969" cy="35718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Gerade Verbindung 189"/>
            <p:cNvCxnSpPr/>
            <p:nvPr/>
          </p:nvCxnSpPr>
          <p:spPr>
            <a:xfrm flipV="1">
              <a:off x="7127378" y="928667"/>
              <a:ext cx="389969" cy="35718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Gerade Verbindung 190"/>
            <p:cNvCxnSpPr/>
            <p:nvPr/>
          </p:nvCxnSpPr>
          <p:spPr>
            <a:xfrm rot="5400000" flipH="1" flipV="1">
              <a:off x="6832721" y="1975405"/>
              <a:ext cx="482366" cy="6382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Gerade Verbindung 192"/>
            <p:cNvCxnSpPr/>
            <p:nvPr/>
          </p:nvCxnSpPr>
          <p:spPr>
            <a:xfrm rot="5400000" flipH="1" flipV="1">
              <a:off x="7305937" y="1714497"/>
              <a:ext cx="482366" cy="6382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Gerade Verbindung 193"/>
            <p:cNvCxnSpPr/>
            <p:nvPr/>
          </p:nvCxnSpPr>
          <p:spPr>
            <a:xfrm rot="5400000" flipH="1" flipV="1">
              <a:off x="6883341" y="1486994"/>
              <a:ext cx="467874" cy="329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Gerade Verbindung 195"/>
            <p:cNvCxnSpPr/>
            <p:nvPr/>
          </p:nvCxnSpPr>
          <p:spPr>
            <a:xfrm rot="5400000" flipH="1" flipV="1">
              <a:off x="6318537" y="1913890"/>
              <a:ext cx="381061" cy="371645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Gerade Verbindung 197"/>
            <p:cNvCxnSpPr/>
            <p:nvPr/>
          </p:nvCxnSpPr>
          <p:spPr>
            <a:xfrm>
              <a:off x="6678408" y="1983393"/>
              <a:ext cx="395923" cy="27786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Gerade Verbindung 199"/>
            <p:cNvCxnSpPr/>
            <p:nvPr/>
          </p:nvCxnSpPr>
          <p:spPr>
            <a:xfrm>
              <a:off x="5374171" y="1816732"/>
              <a:ext cx="376557" cy="36210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Gerade Verbindung 201"/>
            <p:cNvCxnSpPr/>
            <p:nvPr/>
          </p:nvCxnSpPr>
          <p:spPr>
            <a:xfrm>
              <a:off x="3428991" y="1119865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Gerade Verbindung 202"/>
            <p:cNvCxnSpPr/>
            <p:nvPr/>
          </p:nvCxnSpPr>
          <p:spPr>
            <a:xfrm rot="16200000" flipH="1">
              <a:off x="4548663" y="1723672"/>
              <a:ext cx="395946" cy="276822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Gerade Verbindung 205"/>
            <p:cNvCxnSpPr/>
            <p:nvPr/>
          </p:nvCxnSpPr>
          <p:spPr>
            <a:xfrm>
              <a:off x="4859018" y="2021301"/>
              <a:ext cx="355923" cy="268942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Gerade Verbindung 207"/>
            <p:cNvCxnSpPr/>
            <p:nvPr/>
          </p:nvCxnSpPr>
          <p:spPr>
            <a:xfrm flipV="1">
              <a:off x="4750594" y="1842968"/>
              <a:ext cx="714888" cy="2170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Gerade Verbindung 209"/>
            <p:cNvCxnSpPr/>
            <p:nvPr/>
          </p:nvCxnSpPr>
          <p:spPr>
            <a:xfrm rot="16200000" flipH="1">
              <a:off x="6299770" y="1080753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Gerade Verbindung 210"/>
            <p:cNvCxnSpPr/>
            <p:nvPr/>
          </p:nvCxnSpPr>
          <p:spPr>
            <a:xfrm rot="5400000" flipH="1" flipV="1">
              <a:off x="5411824" y="1839932"/>
              <a:ext cx="677809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Gerade Verbindung 212"/>
            <p:cNvCxnSpPr/>
            <p:nvPr/>
          </p:nvCxnSpPr>
          <p:spPr>
            <a:xfrm>
              <a:off x="5739692" y="1544086"/>
              <a:ext cx="427863" cy="291207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Gerade Verbindung 214"/>
            <p:cNvCxnSpPr/>
            <p:nvPr/>
          </p:nvCxnSpPr>
          <p:spPr>
            <a:xfrm flipV="1">
              <a:off x="1857356" y="928668"/>
              <a:ext cx="357190" cy="32303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Gerade Verbindung 216"/>
            <p:cNvCxnSpPr/>
            <p:nvPr/>
          </p:nvCxnSpPr>
          <p:spPr>
            <a:xfrm flipV="1">
              <a:off x="2214547" y="843975"/>
              <a:ext cx="522137" cy="99907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Gerade Verbindung 218"/>
            <p:cNvCxnSpPr/>
            <p:nvPr/>
          </p:nvCxnSpPr>
          <p:spPr>
            <a:xfrm flipV="1">
              <a:off x="2200899" y="1967205"/>
              <a:ext cx="357190" cy="32303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Gerade Verbindung 219"/>
            <p:cNvCxnSpPr/>
            <p:nvPr/>
          </p:nvCxnSpPr>
          <p:spPr>
            <a:xfrm flipV="1">
              <a:off x="2571738" y="1737018"/>
              <a:ext cx="459121" cy="28428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Gerade Verbindung 221"/>
            <p:cNvCxnSpPr/>
            <p:nvPr/>
          </p:nvCxnSpPr>
          <p:spPr>
            <a:xfrm flipV="1">
              <a:off x="2996408" y="1511631"/>
              <a:ext cx="638477" cy="225782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Gerade Verbindung 223"/>
            <p:cNvCxnSpPr/>
            <p:nvPr/>
          </p:nvCxnSpPr>
          <p:spPr>
            <a:xfrm>
              <a:off x="3406921" y="2005235"/>
              <a:ext cx="379262" cy="336327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Gerade Verbindung 225"/>
            <p:cNvCxnSpPr/>
            <p:nvPr/>
          </p:nvCxnSpPr>
          <p:spPr>
            <a:xfrm flipV="1">
              <a:off x="2996408" y="2010690"/>
              <a:ext cx="466372" cy="18179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Ellipse 107"/>
          <p:cNvSpPr/>
          <p:nvPr/>
        </p:nvSpPr>
        <p:spPr>
          <a:xfrm>
            <a:off x="1663006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9" name="Ellipse 108"/>
          <p:cNvSpPr/>
          <p:nvPr/>
        </p:nvSpPr>
        <p:spPr>
          <a:xfrm>
            <a:off x="1841601" y="161996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0" name="Ellipse 109"/>
          <p:cNvSpPr/>
          <p:nvPr/>
        </p:nvSpPr>
        <p:spPr>
          <a:xfrm>
            <a:off x="1484411" y="197715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1" name="Ellipse 110"/>
          <p:cNvSpPr/>
          <p:nvPr/>
        </p:nvSpPr>
        <p:spPr>
          <a:xfrm>
            <a:off x="2198792" y="1262776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2" name="Ellipse 111"/>
          <p:cNvSpPr/>
          <p:nvPr/>
        </p:nvSpPr>
        <p:spPr>
          <a:xfrm>
            <a:off x="2520263" y="6912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3" name="Ellipse 112"/>
          <p:cNvSpPr/>
          <p:nvPr/>
        </p:nvSpPr>
        <p:spPr>
          <a:xfrm>
            <a:off x="2698858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4" name="Ellipse 113"/>
          <p:cNvSpPr/>
          <p:nvPr/>
        </p:nvSpPr>
        <p:spPr>
          <a:xfrm>
            <a:off x="2821688" y="155172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5" name="Ellipse 114"/>
          <p:cNvSpPr/>
          <p:nvPr/>
        </p:nvSpPr>
        <p:spPr>
          <a:xfrm>
            <a:off x="2423553" y="181221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6" name="Ellipse 115"/>
          <p:cNvSpPr/>
          <p:nvPr/>
        </p:nvSpPr>
        <p:spPr>
          <a:xfrm>
            <a:off x="2836509" y="200445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9" name="Ellipse 118"/>
          <p:cNvSpPr/>
          <p:nvPr/>
        </p:nvSpPr>
        <p:spPr>
          <a:xfrm>
            <a:off x="3234644" y="17985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0" name="Ellipse 119"/>
          <p:cNvSpPr/>
          <p:nvPr/>
        </p:nvSpPr>
        <p:spPr>
          <a:xfrm>
            <a:off x="3619130" y="21011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1" name="Ellipse 120"/>
          <p:cNvSpPr/>
          <p:nvPr/>
        </p:nvSpPr>
        <p:spPr>
          <a:xfrm>
            <a:off x="3877582" y="161996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5" name="Ellipse 124"/>
          <p:cNvSpPr/>
          <p:nvPr/>
        </p:nvSpPr>
        <p:spPr>
          <a:xfrm>
            <a:off x="4199052" y="197715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6" name="Ellipse 125"/>
          <p:cNvSpPr/>
          <p:nvPr/>
        </p:nvSpPr>
        <p:spPr>
          <a:xfrm>
            <a:off x="4624483" y="183950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7" name="Ellipse 126"/>
          <p:cNvSpPr/>
          <p:nvPr/>
        </p:nvSpPr>
        <p:spPr>
          <a:xfrm>
            <a:off x="5008970" y="209998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1" name="Ellipse 130"/>
          <p:cNvSpPr/>
          <p:nvPr/>
        </p:nvSpPr>
        <p:spPr>
          <a:xfrm>
            <a:off x="5199187" y="161996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2" name="Ellipse 131"/>
          <p:cNvSpPr/>
          <p:nvPr/>
        </p:nvSpPr>
        <p:spPr>
          <a:xfrm>
            <a:off x="5556378" y="197715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3" name="Ellipse 132"/>
          <p:cNvSpPr/>
          <p:nvPr/>
        </p:nvSpPr>
        <p:spPr>
          <a:xfrm>
            <a:off x="6063695" y="21011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4" name="Ellipse 133"/>
          <p:cNvSpPr/>
          <p:nvPr/>
        </p:nvSpPr>
        <p:spPr>
          <a:xfrm>
            <a:off x="5968160" y="161996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5" name="Ellipse 134"/>
          <p:cNvSpPr/>
          <p:nvPr/>
        </p:nvSpPr>
        <p:spPr>
          <a:xfrm>
            <a:off x="5877848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6" name="Ellipse 135"/>
          <p:cNvSpPr/>
          <p:nvPr/>
        </p:nvSpPr>
        <p:spPr>
          <a:xfrm>
            <a:off x="6235035" y="72698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7" name="Ellipse 136"/>
          <p:cNvSpPr/>
          <p:nvPr/>
        </p:nvSpPr>
        <p:spPr>
          <a:xfrm>
            <a:off x="6697767" y="71272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8" name="Ellipse 137"/>
          <p:cNvSpPr/>
          <p:nvPr/>
        </p:nvSpPr>
        <p:spPr>
          <a:xfrm>
            <a:off x="6949417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Ellipse 138"/>
          <p:cNvSpPr/>
          <p:nvPr/>
        </p:nvSpPr>
        <p:spPr>
          <a:xfrm>
            <a:off x="7270888" y="72698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0" name="Ellipse 139"/>
          <p:cNvSpPr/>
          <p:nvPr/>
        </p:nvSpPr>
        <p:spPr>
          <a:xfrm>
            <a:off x="7374847" y="1295296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1" name="Ellipse 140"/>
          <p:cNvSpPr/>
          <p:nvPr/>
        </p:nvSpPr>
        <p:spPr>
          <a:xfrm>
            <a:off x="6413632" y="122705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2" name="Ellipse 141"/>
          <p:cNvSpPr/>
          <p:nvPr/>
        </p:nvSpPr>
        <p:spPr>
          <a:xfrm>
            <a:off x="6413630" y="176284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3" name="Ellipse 142"/>
          <p:cNvSpPr/>
          <p:nvPr/>
        </p:nvSpPr>
        <p:spPr>
          <a:xfrm>
            <a:off x="6866356" y="153690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4" name="Ellipse 143"/>
          <p:cNvSpPr/>
          <p:nvPr/>
        </p:nvSpPr>
        <p:spPr>
          <a:xfrm>
            <a:off x="6872754" y="203697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5" name="Ellipse 144"/>
          <p:cNvSpPr/>
          <p:nvPr/>
        </p:nvSpPr>
        <p:spPr>
          <a:xfrm>
            <a:off x="7291785" y="177009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6" name="Ellipse 145"/>
          <p:cNvSpPr/>
          <p:nvPr/>
        </p:nvSpPr>
        <p:spPr>
          <a:xfrm>
            <a:off x="2002940" y="73159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7" name="Ellipse 146"/>
          <p:cNvSpPr/>
          <p:nvPr/>
        </p:nvSpPr>
        <p:spPr>
          <a:xfrm>
            <a:off x="2006548" y="207151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4" name="Inhaltsplatzhalter 2"/>
          <p:cNvSpPr>
            <a:spLocks noGrp="1"/>
          </p:cNvSpPr>
          <p:nvPr>
            <p:ph idx="1"/>
          </p:nvPr>
        </p:nvSpPr>
        <p:spPr>
          <a:xfrm>
            <a:off x="1071538" y="2786058"/>
            <a:ext cx="7572428" cy="3539207"/>
          </a:xfrm>
        </p:spPr>
        <p:txBody>
          <a:bodyPr>
            <a:normAutofit fontScale="92500" lnSpcReduction="10000"/>
          </a:bodyPr>
          <a:lstStyle/>
          <a:p>
            <a:r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Huge models require lots of smaller files</a:t>
            </a:r>
          </a:p>
          <a:p>
            <a:r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Partitioning must be done at design time</a:t>
            </a:r>
          </a:p>
          <a:p>
            <a:r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Saving changes is not transactional safe</a:t>
            </a:r>
          </a:p>
          <a:p>
            <a:r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Loading single objects is still impossible</a:t>
            </a:r>
          </a:p>
          <a:p>
            <a:r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Garbage collection of objects is impossible</a:t>
            </a:r>
          </a:p>
          <a:p>
            <a:r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Conflicts must be resolved in text form</a:t>
            </a:r>
          </a:p>
          <a:p>
            <a:r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 change notifications to other clients</a:t>
            </a:r>
          </a:p>
          <a:p>
            <a:endParaRPr lang="de-DE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The CDO Model Repository - Perfect  for the Enterprise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899592" y="2420888"/>
            <a:ext cx="1800200" cy="3024336"/>
          </a:xfrm>
          <a:prstGeom prst="roundRect">
            <a:avLst>
              <a:gd name="adj" fmla="val 4637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20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??? Server</a:t>
            </a:r>
            <a:endParaRPr lang="de-DE" sz="20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563888" y="4725144"/>
            <a:ext cx="1872208" cy="792088"/>
          </a:xfrm>
          <a:prstGeom prst="roundRect">
            <a:avLst>
              <a:gd name="adj" fmla="val 7597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de-DE" sz="20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115616" y="4872010"/>
            <a:ext cx="1368152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IStore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3779912" y="4941168"/>
            <a:ext cx="1453840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FO-Monitor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1043608" y="4221088"/>
            <a:ext cx="1512168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Repository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1" name="Gerade Verbindung 10"/>
          <p:cNvCxnSpPr>
            <a:stCxn id="10" idx="2"/>
            <a:endCxn id="8" idx="0"/>
          </p:cNvCxnSpPr>
          <p:nvPr/>
        </p:nvCxnSpPr>
        <p:spPr>
          <a:xfrm rot="5400000">
            <a:off x="1652826" y="4725144"/>
            <a:ext cx="29373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ussdiagramm: Magnetplattenspeicher 11"/>
          <p:cNvSpPr/>
          <p:nvPr/>
        </p:nvSpPr>
        <p:spPr>
          <a:xfrm>
            <a:off x="1259632" y="5733256"/>
            <a:ext cx="1080120" cy="576064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DB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3" name="Gerade Verbindung 12"/>
          <p:cNvCxnSpPr>
            <a:stCxn id="8" idx="2"/>
            <a:endCxn id="12" idx="1"/>
          </p:cNvCxnSpPr>
          <p:nvPr/>
        </p:nvCxnSpPr>
        <p:spPr>
          <a:xfrm rot="5400000">
            <a:off x="1547664" y="5481228"/>
            <a:ext cx="504056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bgerundetes Rechteck 13"/>
          <p:cNvSpPr/>
          <p:nvPr/>
        </p:nvSpPr>
        <p:spPr>
          <a:xfrm>
            <a:off x="1043608" y="3573016"/>
            <a:ext cx="1512168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FO-Agent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1043608" y="2924944"/>
            <a:ext cx="1512168" cy="35719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bg1">
                    <a:lumMod val="50000"/>
                  </a:schemeClr>
                </a:solidFill>
              </a:rPr>
              <a:t>CDOSession</a:t>
            </a:r>
            <a:endParaRPr lang="de-DE" b="1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6" name="Gerade Verbindung 15"/>
          <p:cNvCxnSpPr>
            <a:stCxn id="14" idx="0"/>
            <a:endCxn id="15" idx="2"/>
          </p:cNvCxnSpPr>
          <p:nvPr/>
        </p:nvCxnSpPr>
        <p:spPr>
          <a:xfrm rot="5400000" flipH="1" flipV="1">
            <a:off x="1654251" y="3427575"/>
            <a:ext cx="290882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>
            <a:stCxn id="14" idx="2"/>
            <a:endCxn id="10" idx="0"/>
          </p:cNvCxnSpPr>
          <p:nvPr/>
        </p:nvCxnSpPr>
        <p:spPr>
          <a:xfrm rot="5400000">
            <a:off x="1654251" y="4075647"/>
            <a:ext cx="29088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/>
        </p:nvSpPr>
        <p:spPr>
          <a:xfrm>
            <a:off x="0" y="47667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Fail-Over Monitor (1)</a:t>
            </a:r>
            <a:endParaRPr lang="de-DE" sz="28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9" name="Gerade Verbindung 18"/>
          <p:cNvCxnSpPr>
            <a:stCxn id="9" idx="1"/>
            <a:endCxn id="14" idx="3"/>
          </p:cNvCxnSpPr>
          <p:nvPr/>
        </p:nvCxnSpPr>
        <p:spPr>
          <a:xfrm rot="10800000">
            <a:off x="2555776" y="3751611"/>
            <a:ext cx="1224136" cy="1368152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bgerundetes Rechteck 19"/>
          <p:cNvSpPr/>
          <p:nvPr/>
        </p:nvSpPr>
        <p:spPr>
          <a:xfrm>
            <a:off x="6444208" y="2420888"/>
            <a:ext cx="1800200" cy="3024336"/>
          </a:xfrm>
          <a:prstGeom prst="roundRect">
            <a:avLst>
              <a:gd name="adj" fmla="val 4637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20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??? Server</a:t>
            </a:r>
            <a:endParaRPr lang="de-DE" sz="20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" name="Abgerundetes Rechteck 20"/>
          <p:cNvSpPr/>
          <p:nvPr/>
        </p:nvSpPr>
        <p:spPr>
          <a:xfrm>
            <a:off x="6660232" y="4872010"/>
            <a:ext cx="1368152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IStore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Abgerundetes Rechteck 21"/>
          <p:cNvSpPr/>
          <p:nvPr/>
        </p:nvSpPr>
        <p:spPr>
          <a:xfrm>
            <a:off x="6588224" y="4221088"/>
            <a:ext cx="1512168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Repository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3" name="Gerade Verbindung 22"/>
          <p:cNvCxnSpPr>
            <a:stCxn id="22" idx="2"/>
            <a:endCxn id="21" idx="0"/>
          </p:cNvCxnSpPr>
          <p:nvPr/>
        </p:nvCxnSpPr>
        <p:spPr>
          <a:xfrm rot="5400000">
            <a:off x="7197442" y="4725144"/>
            <a:ext cx="29373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ussdiagramm: Magnetplattenspeicher 23"/>
          <p:cNvSpPr/>
          <p:nvPr/>
        </p:nvSpPr>
        <p:spPr>
          <a:xfrm>
            <a:off x="6804248" y="5733256"/>
            <a:ext cx="1080120" cy="576064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DB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5" name="Gerade Verbindung 24"/>
          <p:cNvCxnSpPr>
            <a:stCxn id="21" idx="2"/>
            <a:endCxn id="24" idx="1"/>
          </p:cNvCxnSpPr>
          <p:nvPr/>
        </p:nvCxnSpPr>
        <p:spPr>
          <a:xfrm rot="5400000">
            <a:off x="7092280" y="5481228"/>
            <a:ext cx="504056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bgerundetes Rechteck 25"/>
          <p:cNvSpPr/>
          <p:nvPr/>
        </p:nvSpPr>
        <p:spPr>
          <a:xfrm>
            <a:off x="6588224" y="3573016"/>
            <a:ext cx="1512168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FO-Agent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Abgerundetes Rechteck 26"/>
          <p:cNvSpPr/>
          <p:nvPr/>
        </p:nvSpPr>
        <p:spPr>
          <a:xfrm>
            <a:off x="6588224" y="2924944"/>
            <a:ext cx="1512168" cy="35719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bg1">
                    <a:lumMod val="50000"/>
                  </a:schemeClr>
                </a:solidFill>
              </a:rPr>
              <a:t>CDOSession</a:t>
            </a:r>
            <a:endParaRPr lang="de-DE" b="1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8" name="Gerade Verbindung 27"/>
          <p:cNvCxnSpPr>
            <a:stCxn id="26" idx="0"/>
            <a:endCxn id="27" idx="2"/>
          </p:cNvCxnSpPr>
          <p:nvPr/>
        </p:nvCxnSpPr>
        <p:spPr>
          <a:xfrm rot="5400000" flipH="1" flipV="1">
            <a:off x="7198867" y="3427575"/>
            <a:ext cx="290882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>
            <a:stCxn id="26" idx="2"/>
            <a:endCxn id="22" idx="0"/>
          </p:cNvCxnSpPr>
          <p:nvPr/>
        </p:nvCxnSpPr>
        <p:spPr>
          <a:xfrm rot="5400000">
            <a:off x="7198867" y="4075647"/>
            <a:ext cx="29088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>
            <a:stCxn id="9" idx="3"/>
            <a:endCxn id="26" idx="1"/>
          </p:cNvCxnSpPr>
          <p:nvPr/>
        </p:nvCxnSpPr>
        <p:spPr>
          <a:xfrm flipV="1">
            <a:off x="5233752" y="3751611"/>
            <a:ext cx="1354472" cy="1368152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The CDO Model Repository - Perfect  for the Enterprise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21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899592" y="2420888"/>
            <a:ext cx="1800200" cy="3024336"/>
          </a:xfrm>
          <a:prstGeom prst="roundRect">
            <a:avLst>
              <a:gd name="adj" fmla="val 4637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20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Master Server</a:t>
            </a:r>
            <a:endParaRPr lang="de-DE" sz="20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563888" y="4725144"/>
            <a:ext cx="1872208" cy="792088"/>
          </a:xfrm>
          <a:prstGeom prst="roundRect">
            <a:avLst>
              <a:gd name="adj" fmla="val 7597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de-DE" sz="20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115616" y="4872010"/>
            <a:ext cx="1368152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IStore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3779912" y="4941168"/>
            <a:ext cx="1453840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FO-Monitor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1043608" y="4221088"/>
            <a:ext cx="1512168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Repository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1" name="Gerade Verbindung 10"/>
          <p:cNvCxnSpPr>
            <a:stCxn id="10" idx="2"/>
            <a:endCxn id="8" idx="0"/>
          </p:cNvCxnSpPr>
          <p:nvPr/>
        </p:nvCxnSpPr>
        <p:spPr>
          <a:xfrm rot="5400000">
            <a:off x="1652826" y="4725144"/>
            <a:ext cx="29373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ussdiagramm: Magnetplattenspeicher 11"/>
          <p:cNvSpPr/>
          <p:nvPr/>
        </p:nvSpPr>
        <p:spPr>
          <a:xfrm>
            <a:off x="1259632" y="5733256"/>
            <a:ext cx="1080120" cy="576064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DB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3" name="Gerade Verbindung 12"/>
          <p:cNvCxnSpPr>
            <a:stCxn id="8" idx="2"/>
            <a:endCxn id="12" idx="1"/>
          </p:cNvCxnSpPr>
          <p:nvPr/>
        </p:nvCxnSpPr>
        <p:spPr>
          <a:xfrm rot="5400000">
            <a:off x="1547664" y="5481228"/>
            <a:ext cx="504056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bgerundetes Rechteck 13"/>
          <p:cNvSpPr/>
          <p:nvPr/>
        </p:nvSpPr>
        <p:spPr>
          <a:xfrm>
            <a:off x="1043608" y="3573016"/>
            <a:ext cx="1512168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FO-Agent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1043608" y="2924944"/>
            <a:ext cx="1512168" cy="35719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bg1">
                    <a:lumMod val="50000"/>
                  </a:schemeClr>
                </a:solidFill>
              </a:rPr>
              <a:t>CDOSession</a:t>
            </a:r>
            <a:endParaRPr lang="de-DE" b="1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6" name="Gerade Verbindung 15"/>
          <p:cNvCxnSpPr>
            <a:stCxn id="14" idx="0"/>
            <a:endCxn id="15" idx="2"/>
          </p:cNvCxnSpPr>
          <p:nvPr/>
        </p:nvCxnSpPr>
        <p:spPr>
          <a:xfrm rot="5400000" flipH="1" flipV="1">
            <a:off x="1654251" y="3427575"/>
            <a:ext cx="290882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>
            <a:stCxn id="14" idx="2"/>
            <a:endCxn id="10" idx="0"/>
          </p:cNvCxnSpPr>
          <p:nvPr/>
        </p:nvCxnSpPr>
        <p:spPr>
          <a:xfrm rot="5400000">
            <a:off x="1654251" y="4075647"/>
            <a:ext cx="29088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/>
        </p:nvSpPr>
        <p:spPr>
          <a:xfrm>
            <a:off x="0" y="47667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Fail-Over Monitor (2)</a:t>
            </a:r>
            <a:endParaRPr lang="de-DE" sz="28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9" name="Gerade Verbindung 18"/>
          <p:cNvCxnSpPr>
            <a:stCxn id="9" idx="1"/>
            <a:endCxn id="14" idx="3"/>
          </p:cNvCxnSpPr>
          <p:nvPr/>
        </p:nvCxnSpPr>
        <p:spPr>
          <a:xfrm rot="10800000">
            <a:off x="2555776" y="3751611"/>
            <a:ext cx="1224136" cy="1368152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bgerundetes Rechteck 19"/>
          <p:cNvSpPr/>
          <p:nvPr/>
        </p:nvSpPr>
        <p:spPr>
          <a:xfrm>
            <a:off x="6444208" y="2420888"/>
            <a:ext cx="1800200" cy="3024336"/>
          </a:xfrm>
          <a:prstGeom prst="roundRect">
            <a:avLst>
              <a:gd name="adj" fmla="val 4637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20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Backup Server</a:t>
            </a:r>
            <a:endParaRPr lang="de-DE" sz="20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" name="Abgerundetes Rechteck 20"/>
          <p:cNvSpPr/>
          <p:nvPr/>
        </p:nvSpPr>
        <p:spPr>
          <a:xfrm>
            <a:off x="6660232" y="4872010"/>
            <a:ext cx="1368152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IStore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Abgerundetes Rechteck 21"/>
          <p:cNvSpPr/>
          <p:nvPr/>
        </p:nvSpPr>
        <p:spPr>
          <a:xfrm>
            <a:off x="6588224" y="4221088"/>
            <a:ext cx="1512168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Repository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3" name="Gerade Verbindung 22"/>
          <p:cNvCxnSpPr>
            <a:stCxn id="22" idx="2"/>
            <a:endCxn id="21" idx="0"/>
          </p:cNvCxnSpPr>
          <p:nvPr/>
        </p:nvCxnSpPr>
        <p:spPr>
          <a:xfrm rot="5400000">
            <a:off x="7197442" y="4725144"/>
            <a:ext cx="29373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ussdiagramm: Magnetplattenspeicher 23"/>
          <p:cNvSpPr/>
          <p:nvPr/>
        </p:nvSpPr>
        <p:spPr>
          <a:xfrm>
            <a:off x="6804248" y="5733256"/>
            <a:ext cx="1080120" cy="576064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DB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5" name="Gerade Verbindung 24"/>
          <p:cNvCxnSpPr>
            <a:stCxn id="21" idx="2"/>
            <a:endCxn id="24" idx="1"/>
          </p:cNvCxnSpPr>
          <p:nvPr/>
        </p:nvCxnSpPr>
        <p:spPr>
          <a:xfrm rot="5400000">
            <a:off x="7092280" y="5481228"/>
            <a:ext cx="504056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bgerundetes Rechteck 25"/>
          <p:cNvSpPr/>
          <p:nvPr/>
        </p:nvSpPr>
        <p:spPr>
          <a:xfrm>
            <a:off x="6588224" y="3573016"/>
            <a:ext cx="1512168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FO-Agent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Abgerundetes Rechteck 26"/>
          <p:cNvSpPr/>
          <p:nvPr/>
        </p:nvSpPr>
        <p:spPr>
          <a:xfrm>
            <a:off x="6588224" y="2924944"/>
            <a:ext cx="1512168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CDOSession</a:t>
            </a:r>
          </a:p>
        </p:txBody>
      </p:sp>
      <p:cxnSp>
        <p:nvCxnSpPr>
          <p:cNvPr id="28" name="Gerade Verbindung 27"/>
          <p:cNvCxnSpPr>
            <a:stCxn id="26" idx="0"/>
            <a:endCxn id="27" idx="2"/>
          </p:cNvCxnSpPr>
          <p:nvPr/>
        </p:nvCxnSpPr>
        <p:spPr>
          <a:xfrm rot="5400000" flipH="1" flipV="1">
            <a:off x="7198867" y="3427575"/>
            <a:ext cx="29088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>
            <a:stCxn id="26" idx="2"/>
            <a:endCxn id="22" idx="0"/>
          </p:cNvCxnSpPr>
          <p:nvPr/>
        </p:nvCxnSpPr>
        <p:spPr>
          <a:xfrm rot="5400000">
            <a:off x="7198867" y="4075647"/>
            <a:ext cx="29088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>
            <a:stCxn id="9" idx="3"/>
            <a:endCxn id="26" idx="1"/>
          </p:cNvCxnSpPr>
          <p:nvPr/>
        </p:nvCxnSpPr>
        <p:spPr>
          <a:xfrm flipV="1">
            <a:off x="5233752" y="3751611"/>
            <a:ext cx="1354472" cy="1368152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>
            <a:stCxn id="10" idx="3"/>
            <a:endCxn id="27" idx="1"/>
          </p:cNvCxnSpPr>
          <p:nvPr/>
        </p:nvCxnSpPr>
        <p:spPr>
          <a:xfrm flipV="1">
            <a:off x="2555776" y="3103539"/>
            <a:ext cx="4032448" cy="1296144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The CDO Model Repository - Perfect  for the Enterprise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22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899592" y="2420888"/>
            <a:ext cx="1800200" cy="3024336"/>
          </a:xfrm>
          <a:prstGeom prst="roundRect">
            <a:avLst>
              <a:gd name="adj" fmla="val 4637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20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Master Server</a:t>
            </a:r>
            <a:endParaRPr lang="de-DE" sz="20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563888" y="4725144"/>
            <a:ext cx="1872208" cy="792088"/>
          </a:xfrm>
          <a:prstGeom prst="roundRect">
            <a:avLst>
              <a:gd name="adj" fmla="val 7597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de-DE" sz="20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115616" y="4872010"/>
            <a:ext cx="1368152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IStore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3779912" y="4941168"/>
            <a:ext cx="1453840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FO-Monitor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1043608" y="4221088"/>
            <a:ext cx="1512168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Repository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1" name="Gerade Verbindung 10"/>
          <p:cNvCxnSpPr>
            <a:stCxn id="10" idx="2"/>
            <a:endCxn id="8" idx="0"/>
          </p:cNvCxnSpPr>
          <p:nvPr/>
        </p:nvCxnSpPr>
        <p:spPr>
          <a:xfrm rot="5400000">
            <a:off x="1652826" y="4725144"/>
            <a:ext cx="29373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ussdiagramm: Magnetplattenspeicher 11"/>
          <p:cNvSpPr/>
          <p:nvPr/>
        </p:nvSpPr>
        <p:spPr>
          <a:xfrm>
            <a:off x="1259632" y="5733256"/>
            <a:ext cx="1080120" cy="576064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DB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3" name="Gerade Verbindung 12"/>
          <p:cNvCxnSpPr>
            <a:stCxn id="8" idx="2"/>
            <a:endCxn id="12" idx="1"/>
          </p:cNvCxnSpPr>
          <p:nvPr/>
        </p:nvCxnSpPr>
        <p:spPr>
          <a:xfrm rot="5400000">
            <a:off x="1547664" y="5481228"/>
            <a:ext cx="504056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bgerundetes Rechteck 13"/>
          <p:cNvSpPr/>
          <p:nvPr/>
        </p:nvSpPr>
        <p:spPr>
          <a:xfrm>
            <a:off x="1043608" y="3573016"/>
            <a:ext cx="1512168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FO-Agent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1043608" y="2924944"/>
            <a:ext cx="1512168" cy="35719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bg1">
                    <a:lumMod val="50000"/>
                  </a:schemeClr>
                </a:solidFill>
              </a:rPr>
              <a:t>CDOSession</a:t>
            </a:r>
            <a:endParaRPr lang="de-DE" b="1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6" name="Gerade Verbindung 15"/>
          <p:cNvCxnSpPr>
            <a:stCxn id="14" idx="0"/>
            <a:endCxn id="15" idx="2"/>
          </p:cNvCxnSpPr>
          <p:nvPr/>
        </p:nvCxnSpPr>
        <p:spPr>
          <a:xfrm rot="5400000" flipH="1" flipV="1">
            <a:off x="1654251" y="3427575"/>
            <a:ext cx="290882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>
            <a:stCxn id="14" idx="2"/>
            <a:endCxn id="10" idx="0"/>
          </p:cNvCxnSpPr>
          <p:nvPr/>
        </p:nvCxnSpPr>
        <p:spPr>
          <a:xfrm rot="5400000">
            <a:off x="1654251" y="4075647"/>
            <a:ext cx="29088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/>
        </p:nvSpPr>
        <p:spPr>
          <a:xfrm>
            <a:off x="0" y="47667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Fail-Over Session</a:t>
            </a:r>
            <a:endParaRPr lang="de-DE" sz="28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9" name="Gerade Verbindung 18"/>
          <p:cNvCxnSpPr>
            <a:stCxn id="9" idx="1"/>
            <a:endCxn id="14" idx="3"/>
          </p:cNvCxnSpPr>
          <p:nvPr/>
        </p:nvCxnSpPr>
        <p:spPr>
          <a:xfrm rot="10800000">
            <a:off x="2555776" y="3751611"/>
            <a:ext cx="1224136" cy="1368152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bgerundetes Rechteck 19"/>
          <p:cNvSpPr/>
          <p:nvPr/>
        </p:nvSpPr>
        <p:spPr>
          <a:xfrm>
            <a:off x="6444208" y="2420888"/>
            <a:ext cx="1800200" cy="3024336"/>
          </a:xfrm>
          <a:prstGeom prst="roundRect">
            <a:avLst>
              <a:gd name="adj" fmla="val 4637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20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Backup Server</a:t>
            </a:r>
            <a:endParaRPr lang="de-DE" sz="20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" name="Abgerundetes Rechteck 20"/>
          <p:cNvSpPr/>
          <p:nvPr/>
        </p:nvSpPr>
        <p:spPr>
          <a:xfrm>
            <a:off x="6660232" y="4872010"/>
            <a:ext cx="1368152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IStore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Abgerundetes Rechteck 21"/>
          <p:cNvSpPr/>
          <p:nvPr/>
        </p:nvSpPr>
        <p:spPr>
          <a:xfrm>
            <a:off x="6588224" y="4221088"/>
            <a:ext cx="1512168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Repository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3" name="Gerade Verbindung 22"/>
          <p:cNvCxnSpPr>
            <a:stCxn id="22" idx="2"/>
            <a:endCxn id="21" idx="0"/>
          </p:cNvCxnSpPr>
          <p:nvPr/>
        </p:nvCxnSpPr>
        <p:spPr>
          <a:xfrm rot="5400000">
            <a:off x="7197442" y="4725144"/>
            <a:ext cx="29373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ussdiagramm: Magnetplattenspeicher 23"/>
          <p:cNvSpPr/>
          <p:nvPr/>
        </p:nvSpPr>
        <p:spPr>
          <a:xfrm>
            <a:off x="6804248" y="5733256"/>
            <a:ext cx="1080120" cy="576064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DB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5" name="Gerade Verbindung 24"/>
          <p:cNvCxnSpPr>
            <a:stCxn id="21" idx="2"/>
            <a:endCxn id="24" idx="1"/>
          </p:cNvCxnSpPr>
          <p:nvPr/>
        </p:nvCxnSpPr>
        <p:spPr>
          <a:xfrm rot="5400000">
            <a:off x="7092280" y="5481228"/>
            <a:ext cx="504056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bgerundetes Rechteck 25"/>
          <p:cNvSpPr/>
          <p:nvPr/>
        </p:nvSpPr>
        <p:spPr>
          <a:xfrm>
            <a:off x="6588224" y="3573016"/>
            <a:ext cx="1512168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FO-Agent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Abgerundetes Rechteck 26"/>
          <p:cNvSpPr/>
          <p:nvPr/>
        </p:nvSpPr>
        <p:spPr>
          <a:xfrm>
            <a:off x="6588224" y="2924944"/>
            <a:ext cx="1512168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CDOSession</a:t>
            </a:r>
          </a:p>
        </p:txBody>
      </p:sp>
      <p:cxnSp>
        <p:nvCxnSpPr>
          <p:cNvPr id="28" name="Gerade Verbindung 27"/>
          <p:cNvCxnSpPr>
            <a:stCxn id="26" idx="0"/>
            <a:endCxn id="27" idx="2"/>
          </p:cNvCxnSpPr>
          <p:nvPr/>
        </p:nvCxnSpPr>
        <p:spPr>
          <a:xfrm rot="5400000" flipH="1" flipV="1">
            <a:off x="7198867" y="3427575"/>
            <a:ext cx="29088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>
            <a:stCxn id="26" idx="2"/>
            <a:endCxn id="22" idx="0"/>
          </p:cNvCxnSpPr>
          <p:nvPr/>
        </p:nvCxnSpPr>
        <p:spPr>
          <a:xfrm rot="5400000">
            <a:off x="7198867" y="4075647"/>
            <a:ext cx="29088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>
            <a:stCxn id="9" idx="3"/>
            <a:endCxn id="26" idx="1"/>
          </p:cNvCxnSpPr>
          <p:nvPr/>
        </p:nvCxnSpPr>
        <p:spPr>
          <a:xfrm flipV="1">
            <a:off x="5233752" y="3751611"/>
            <a:ext cx="1354472" cy="1368152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>
            <a:stCxn id="10" idx="3"/>
            <a:endCxn id="27" idx="1"/>
          </p:cNvCxnSpPr>
          <p:nvPr/>
        </p:nvCxnSpPr>
        <p:spPr>
          <a:xfrm flipV="1">
            <a:off x="2555776" y="3103539"/>
            <a:ext cx="4032448" cy="1296144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bgerundetes Rechteck 31"/>
          <p:cNvSpPr/>
          <p:nvPr/>
        </p:nvSpPr>
        <p:spPr>
          <a:xfrm>
            <a:off x="3563888" y="1052736"/>
            <a:ext cx="1872208" cy="1728192"/>
          </a:xfrm>
          <a:prstGeom prst="roundRect">
            <a:avLst>
              <a:gd name="adj" fmla="val 7597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20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Client</a:t>
            </a:r>
            <a:endParaRPr lang="de-DE" sz="20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Abgerundetes Rechteck 32"/>
          <p:cNvSpPr/>
          <p:nvPr/>
        </p:nvSpPr>
        <p:spPr>
          <a:xfrm>
            <a:off x="3779912" y="1556792"/>
            <a:ext cx="1453840" cy="3571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Application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Abgerundetes Rechteck 33"/>
          <p:cNvSpPr/>
          <p:nvPr/>
        </p:nvSpPr>
        <p:spPr>
          <a:xfrm>
            <a:off x="3779912" y="2204864"/>
            <a:ext cx="1453840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FO-Session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5" name="Gerade Verbindung 34"/>
          <p:cNvCxnSpPr>
            <a:stCxn id="33" idx="2"/>
            <a:endCxn id="34" idx="0"/>
          </p:cNvCxnSpPr>
          <p:nvPr/>
        </p:nvCxnSpPr>
        <p:spPr>
          <a:xfrm rot="5400000">
            <a:off x="4361391" y="2059423"/>
            <a:ext cx="29088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>
            <a:stCxn id="34" idx="2"/>
            <a:endCxn id="10" idx="3"/>
          </p:cNvCxnSpPr>
          <p:nvPr/>
        </p:nvCxnSpPr>
        <p:spPr>
          <a:xfrm rot="5400000">
            <a:off x="2612490" y="2505340"/>
            <a:ext cx="1837629" cy="1951056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>
            <a:stCxn id="9" idx="0"/>
            <a:endCxn id="34" idx="2"/>
          </p:cNvCxnSpPr>
          <p:nvPr/>
        </p:nvCxnSpPr>
        <p:spPr>
          <a:xfrm rot="5400000" flipH="1" flipV="1">
            <a:off x="3317275" y="3751611"/>
            <a:ext cx="2379114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The CDO Model Repository - Perfect  for the Enterprise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23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827584" y="1340768"/>
            <a:ext cx="2664296" cy="2088232"/>
          </a:xfrm>
          <a:prstGeom prst="roundRect">
            <a:avLst>
              <a:gd name="adj" fmla="val 3410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20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Client</a:t>
            </a:r>
            <a:endParaRPr lang="de-DE" sz="20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432812" y="1988840"/>
            <a:ext cx="1453840" cy="3571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Application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0" y="47667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Offline Workspace (Checkout</a:t>
            </a:r>
            <a:r>
              <a:rPr lang="de-DE" sz="28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de-DE" sz="2800" b="1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2" name="Abgerundetes Rechteck 31"/>
          <p:cNvSpPr/>
          <p:nvPr/>
        </p:nvSpPr>
        <p:spPr>
          <a:xfrm>
            <a:off x="1230468" y="2636912"/>
            <a:ext cx="1858528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CDOWorkspace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40" name="Gerade Verbindung 39"/>
          <p:cNvCxnSpPr>
            <a:stCxn id="32" idx="0"/>
            <a:endCxn id="7" idx="2"/>
          </p:cNvCxnSpPr>
          <p:nvPr/>
        </p:nvCxnSpPr>
        <p:spPr>
          <a:xfrm rot="5400000" flipH="1" flipV="1">
            <a:off x="2014291" y="2491471"/>
            <a:ext cx="29088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The CDO Model Repository - Perfect  for the Enterprise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24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827584" y="1340768"/>
            <a:ext cx="2664296" cy="3888432"/>
          </a:xfrm>
          <a:prstGeom prst="roundRect">
            <a:avLst>
              <a:gd name="adj" fmla="val 3410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20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Client</a:t>
            </a:r>
            <a:endParaRPr lang="de-DE" sz="20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432812" y="1988840"/>
            <a:ext cx="1453840" cy="3571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Application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475656" y="4583978"/>
            <a:ext cx="1368152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IStore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1230468" y="3284984"/>
            <a:ext cx="1858528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Local Session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" name="Gerade Verbindung 9"/>
          <p:cNvCxnSpPr>
            <a:stCxn id="32" idx="2"/>
            <a:endCxn id="9" idx="0"/>
          </p:cNvCxnSpPr>
          <p:nvPr/>
        </p:nvCxnSpPr>
        <p:spPr>
          <a:xfrm rot="5400000">
            <a:off x="2014291" y="3139543"/>
            <a:ext cx="29088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bgerundetes Rechteck 12"/>
          <p:cNvSpPr/>
          <p:nvPr/>
        </p:nvSpPr>
        <p:spPr>
          <a:xfrm>
            <a:off x="1115616" y="3933056"/>
            <a:ext cx="2088232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Local Repository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Gerade Verbindung 13"/>
          <p:cNvCxnSpPr>
            <a:stCxn id="9" idx="2"/>
            <a:endCxn id="13" idx="0"/>
          </p:cNvCxnSpPr>
          <p:nvPr/>
        </p:nvCxnSpPr>
        <p:spPr>
          <a:xfrm rot="5400000">
            <a:off x="2014291" y="3787615"/>
            <a:ext cx="29088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>
            <a:stCxn id="13" idx="2"/>
            <a:endCxn id="8" idx="0"/>
          </p:cNvCxnSpPr>
          <p:nvPr/>
        </p:nvCxnSpPr>
        <p:spPr>
          <a:xfrm rot="5400000">
            <a:off x="2012866" y="4437112"/>
            <a:ext cx="29373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ussdiagramm: Magnetplattenspeicher 15"/>
          <p:cNvSpPr/>
          <p:nvPr/>
        </p:nvSpPr>
        <p:spPr>
          <a:xfrm>
            <a:off x="1619672" y="5445224"/>
            <a:ext cx="1080120" cy="576064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DB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7" name="Gerade Verbindung 16"/>
          <p:cNvCxnSpPr>
            <a:stCxn id="8" idx="2"/>
            <a:endCxn id="16" idx="1"/>
          </p:cNvCxnSpPr>
          <p:nvPr/>
        </p:nvCxnSpPr>
        <p:spPr>
          <a:xfrm rot="5400000">
            <a:off x="1907704" y="5193196"/>
            <a:ext cx="504056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0" y="47667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Offline Workspace (Checkout</a:t>
            </a:r>
            <a:r>
              <a:rPr lang="de-DE" sz="28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de-DE" sz="2800" b="1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2" name="Abgerundetes Rechteck 31"/>
          <p:cNvSpPr/>
          <p:nvPr/>
        </p:nvSpPr>
        <p:spPr>
          <a:xfrm>
            <a:off x="1230468" y="2636912"/>
            <a:ext cx="1858528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CDOWorkspace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40" name="Gerade Verbindung 39"/>
          <p:cNvCxnSpPr>
            <a:stCxn id="32" idx="0"/>
            <a:endCxn id="7" idx="2"/>
          </p:cNvCxnSpPr>
          <p:nvPr/>
        </p:nvCxnSpPr>
        <p:spPr>
          <a:xfrm rot="5400000" flipH="1" flipV="1">
            <a:off x="2014291" y="2491471"/>
            <a:ext cx="29088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The CDO Model Repository - Perfect  for the Enterprise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25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827584" y="1340768"/>
            <a:ext cx="4752528" cy="3888432"/>
          </a:xfrm>
          <a:prstGeom prst="roundRect">
            <a:avLst>
              <a:gd name="adj" fmla="val 3410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20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Client</a:t>
            </a:r>
            <a:endParaRPr lang="de-DE" sz="20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432812" y="1988840"/>
            <a:ext cx="1453840" cy="3571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Application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475656" y="4583978"/>
            <a:ext cx="1368152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IStore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1230468" y="3284984"/>
            <a:ext cx="1858528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Local Session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" name="Gerade Verbindung 9"/>
          <p:cNvCxnSpPr>
            <a:stCxn id="32" idx="2"/>
            <a:endCxn id="9" idx="0"/>
          </p:cNvCxnSpPr>
          <p:nvPr/>
        </p:nvCxnSpPr>
        <p:spPr>
          <a:xfrm rot="5400000">
            <a:off x="2014291" y="3139543"/>
            <a:ext cx="29088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bgerundetes Rechteck 12"/>
          <p:cNvSpPr/>
          <p:nvPr/>
        </p:nvSpPr>
        <p:spPr>
          <a:xfrm>
            <a:off x="1115616" y="3933056"/>
            <a:ext cx="2088232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Local Repository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Gerade Verbindung 13"/>
          <p:cNvCxnSpPr>
            <a:stCxn id="9" idx="2"/>
            <a:endCxn id="13" idx="0"/>
          </p:cNvCxnSpPr>
          <p:nvPr/>
        </p:nvCxnSpPr>
        <p:spPr>
          <a:xfrm rot="5400000">
            <a:off x="2014291" y="3787615"/>
            <a:ext cx="29088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>
            <a:stCxn id="13" idx="2"/>
            <a:endCxn id="8" idx="0"/>
          </p:cNvCxnSpPr>
          <p:nvPr/>
        </p:nvCxnSpPr>
        <p:spPr>
          <a:xfrm rot="5400000">
            <a:off x="2012866" y="4437112"/>
            <a:ext cx="29373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ussdiagramm: Magnetplattenspeicher 15"/>
          <p:cNvSpPr/>
          <p:nvPr/>
        </p:nvSpPr>
        <p:spPr>
          <a:xfrm>
            <a:off x="1619672" y="5445224"/>
            <a:ext cx="1080120" cy="576064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DB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7" name="Gerade Verbindung 16"/>
          <p:cNvCxnSpPr>
            <a:stCxn id="8" idx="2"/>
            <a:endCxn id="16" idx="1"/>
          </p:cNvCxnSpPr>
          <p:nvPr/>
        </p:nvCxnSpPr>
        <p:spPr>
          <a:xfrm rot="5400000">
            <a:off x="1907704" y="5193196"/>
            <a:ext cx="504056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bgerundetes Rechteck 17"/>
          <p:cNvSpPr/>
          <p:nvPr/>
        </p:nvSpPr>
        <p:spPr>
          <a:xfrm>
            <a:off x="6156176" y="2132856"/>
            <a:ext cx="2376264" cy="2376264"/>
          </a:xfrm>
          <a:prstGeom prst="roundRect">
            <a:avLst>
              <a:gd name="adj" fmla="val 4637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20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Server</a:t>
            </a:r>
            <a:endParaRPr lang="de-DE" sz="20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6660232" y="3935906"/>
            <a:ext cx="1368152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IStore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6660232" y="2636912"/>
            <a:ext cx="1368152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ISession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1" name="Gerade Verbindung 20"/>
          <p:cNvCxnSpPr>
            <a:stCxn id="20" idx="1"/>
            <a:endCxn id="28" idx="3"/>
          </p:cNvCxnSpPr>
          <p:nvPr/>
        </p:nvCxnSpPr>
        <p:spPr>
          <a:xfrm rot="10800000">
            <a:off x="5292080" y="2815507"/>
            <a:ext cx="136815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bgerundetes Rechteck 21"/>
          <p:cNvSpPr/>
          <p:nvPr/>
        </p:nvSpPr>
        <p:spPr>
          <a:xfrm>
            <a:off x="6300192" y="3287834"/>
            <a:ext cx="2088232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Remote Repository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3" name="Gerade Verbindung 22"/>
          <p:cNvCxnSpPr>
            <a:stCxn id="20" idx="2"/>
            <a:endCxn id="22" idx="0"/>
          </p:cNvCxnSpPr>
          <p:nvPr/>
        </p:nvCxnSpPr>
        <p:spPr>
          <a:xfrm rot="5400000">
            <a:off x="7197442" y="3140968"/>
            <a:ext cx="29373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>
            <a:stCxn id="22" idx="2"/>
            <a:endCxn id="19" idx="0"/>
          </p:cNvCxnSpPr>
          <p:nvPr/>
        </p:nvCxnSpPr>
        <p:spPr>
          <a:xfrm rot="5400000">
            <a:off x="7198867" y="3790465"/>
            <a:ext cx="29088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ussdiagramm: Magnetplattenspeicher 24"/>
          <p:cNvSpPr/>
          <p:nvPr/>
        </p:nvSpPr>
        <p:spPr>
          <a:xfrm>
            <a:off x="6804248" y="4797152"/>
            <a:ext cx="1080120" cy="576064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DB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6" name="Gerade Verbindung 25"/>
          <p:cNvCxnSpPr>
            <a:stCxn id="19" idx="2"/>
            <a:endCxn id="25" idx="1"/>
          </p:cNvCxnSpPr>
          <p:nvPr/>
        </p:nvCxnSpPr>
        <p:spPr>
          <a:xfrm rot="5400000">
            <a:off x="7092280" y="4545124"/>
            <a:ext cx="504056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bgerundetes Rechteck 27"/>
          <p:cNvSpPr/>
          <p:nvPr/>
        </p:nvSpPr>
        <p:spPr>
          <a:xfrm>
            <a:off x="3455876" y="2636912"/>
            <a:ext cx="1836204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Remote Session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9" name="Gerade Verbindung 28"/>
          <p:cNvCxnSpPr>
            <a:stCxn id="32" idx="3"/>
            <a:endCxn id="28" idx="1"/>
          </p:cNvCxnSpPr>
          <p:nvPr/>
        </p:nvCxnSpPr>
        <p:spPr>
          <a:xfrm>
            <a:off x="3088996" y="2815507"/>
            <a:ext cx="36688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0" y="47667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Offline Workspace (Checkout</a:t>
            </a:r>
            <a:r>
              <a:rPr lang="de-DE" sz="28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de-DE" sz="2800" b="1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2" name="Abgerundetes Rechteck 31"/>
          <p:cNvSpPr/>
          <p:nvPr/>
        </p:nvSpPr>
        <p:spPr>
          <a:xfrm>
            <a:off x="1230468" y="2636912"/>
            <a:ext cx="1858528" cy="3571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CDOWorkspace</a:t>
            </a:r>
            <a:endParaRPr lang="de-DE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40" name="Gerade Verbindung 39"/>
          <p:cNvCxnSpPr>
            <a:stCxn id="32" idx="0"/>
            <a:endCxn id="7" idx="2"/>
          </p:cNvCxnSpPr>
          <p:nvPr/>
        </p:nvCxnSpPr>
        <p:spPr>
          <a:xfrm rot="5400000" flipH="1" flipV="1">
            <a:off x="2014291" y="2491471"/>
            <a:ext cx="290882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The CDO Model Repository - Perfect  for the Enterprise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26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6512" y="47667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de-DE" sz="36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CDO is a runtime technology.</a:t>
            </a:r>
            <a:br>
              <a:rPr lang="de-DE" sz="36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e-DE" sz="36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People embed it into their products.</a:t>
            </a:r>
            <a:endParaRPr lang="de-DE" sz="36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828600" y="2420888"/>
            <a:ext cx="83519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sz="28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Persistent data </a:t>
            </a:r>
            <a:r>
              <a:rPr lang="de-DE" sz="2800" b="1" u="sng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must</a:t>
            </a:r>
            <a:r>
              <a:rPr lang="de-DE" sz="28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be kept safe and consistent.</a:t>
            </a:r>
            <a:br>
              <a:rPr lang="de-DE" sz="28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de-DE" sz="2800" b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28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 functionality </a:t>
            </a:r>
            <a:r>
              <a:rPr lang="de-DE" sz="2800" b="1" u="sng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must</a:t>
            </a:r>
            <a:r>
              <a:rPr lang="de-DE" sz="28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scale well with model </a:t>
            </a:r>
            <a:r>
              <a:rPr lang="de-DE" sz="28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size.</a:t>
            </a:r>
            <a:br>
              <a:rPr lang="de-DE" sz="28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de-DE" sz="2800" b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28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 </a:t>
            </a:r>
            <a:r>
              <a:rPr lang="de-DE" sz="28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components </a:t>
            </a:r>
            <a:r>
              <a:rPr lang="de-DE" sz="2800" b="1" u="sng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must</a:t>
            </a:r>
            <a:r>
              <a:rPr lang="de-DE" sz="28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be customizeable.</a:t>
            </a:r>
            <a:br>
              <a:rPr lang="de-DE" sz="28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de-DE" sz="2800" b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28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 default implementatio</a:t>
            </a:r>
            <a:r>
              <a:rPr lang="de-DE" sz="28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ns </a:t>
            </a:r>
            <a:r>
              <a:rPr lang="de-DE" sz="2800" b="1" u="sng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should</a:t>
            </a:r>
            <a:r>
              <a:rPr lang="de-DE" sz="28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perform well.</a:t>
            </a:r>
            <a:br>
              <a:rPr lang="de-DE" sz="28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de-DE" sz="2800" b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2582842"/>
            <a:ext cx="8286808" cy="1131910"/>
          </a:xfrm>
        </p:spPr>
        <p:txBody>
          <a:bodyPr/>
          <a:lstStyle/>
          <a:p>
            <a:r>
              <a:rPr lang="de-DE" smtClean="0"/>
              <a:t>CDO Core Features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CDO Model Repository - Perfect  for the Enterprise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Distribution</a:t>
            </a:r>
            <a:endParaRPr lang="en-US" b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Various ways to set up an IRepository</a:t>
            </a:r>
          </a:p>
          <a:p>
            <a:pPr lvl="1"/>
            <a:r>
              <a:rPr lang="en-US" smtClean="0"/>
              <a:t>XML config file, programmatically, Spring, …</a:t>
            </a:r>
          </a:p>
          <a:p>
            <a:pPr lvl="1"/>
            <a:r>
              <a:rPr lang="en-US" smtClean="0"/>
              <a:t>OSGi, stand-alone, …</a:t>
            </a:r>
          </a:p>
          <a:p>
            <a:pPr lvl="1"/>
            <a:r>
              <a:rPr lang="en-US" smtClean="0"/>
              <a:t>All components customizeable</a:t>
            </a:r>
          </a:p>
          <a:p>
            <a:r>
              <a:rPr lang="en-US" smtClean="0"/>
              <a:t>Various ways to open a CDOSession</a:t>
            </a:r>
          </a:p>
          <a:p>
            <a:pPr lvl="1"/>
            <a:r>
              <a:rPr lang="en-US" smtClean="0"/>
              <a:t>Net4j: TCP, HTTP, embedded, …</a:t>
            </a:r>
          </a:p>
          <a:p>
            <a:pPr lvl="1"/>
            <a:r>
              <a:rPr lang="en-US" smtClean="0"/>
              <a:t>CDO: embedded</a:t>
            </a:r>
          </a:p>
          <a:p>
            <a:pPr lvl="1"/>
            <a:r>
              <a:rPr lang="en-US" smtClean="0"/>
              <a:t>Other transports possible</a:t>
            </a:r>
          </a:p>
          <a:p>
            <a:r>
              <a:rPr lang="en-US" smtClean="0"/>
              <a:t>Offline mode</a:t>
            </a:r>
          </a:p>
          <a:p>
            <a:pPr lvl="1"/>
            <a:r>
              <a:rPr lang="en-US" smtClean="0"/>
              <a:t>Cloned and sync’ed repository, normal sessions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CDO Model Repository - Perfect  for the Enterprise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Persistence</a:t>
            </a:r>
            <a:endParaRPr lang="en-US" b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Pluggable storage backend adapters (IStores)</a:t>
            </a:r>
          </a:p>
          <a:p>
            <a:pPr lvl="1"/>
            <a:r>
              <a:rPr lang="en-US" smtClean="0"/>
              <a:t>DBStore (CDO’s own O/R mapper)</a:t>
            </a:r>
          </a:p>
          <a:p>
            <a:pPr lvl="1"/>
            <a:r>
              <a:rPr lang="en-US" smtClean="0"/>
              <a:t>HibernateStore / Teneo</a:t>
            </a:r>
          </a:p>
          <a:p>
            <a:pPr lvl="1"/>
            <a:r>
              <a:rPr lang="en-US" smtClean="0"/>
              <a:t>ObjectivityStore</a:t>
            </a:r>
          </a:p>
          <a:p>
            <a:pPr lvl="1"/>
            <a:r>
              <a:rPr lang="en-US" smtClean="0"/>
              <a:t>DB4OStore</a:t>
            </a:r>
          </a:p>
          <a:p>
            <a:pPr lvl="1"/>
            <a:r>
              <a:rPr lang="en-US" smtClean="0"/>
              <a:t>MEMStore</a:t>
            </a:r>
          </a:p>
          <a:p>
            <a:r>
              <a:rPr lang="en-US" smtClean="0"/>
              <a:t>Changing the store type does not affect</a:t>
            </a:r>
            <a:br>
              <a:rPr lang="en-US" smtClean="0"/>
            </a:br>
            <a:r>
              <a:rPr lang="en-US" smtClean="0"/>
              <a:t>client applications!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CDO Model Repository - Perfect  for the Enterprise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Abgerundetes Rechteck 78"/>
          <p:cNvSpPr/>
          <p:nvPr/>
        </p:nvSpPr>
        <p:spPr>
          <a:xfrm>
            <a:off x="1357290" y="571480"/>
            <a:ext cx="6429420" cy="2000264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The CDO Model Repository - Perfect  for the Enterprise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uppieren 227"/>
          <p:cNvGrpSpPr/>
          <p:nvPr/>
        </p:nvGrpSpPr>
        <p:grpSpPr>
          <a:xfrm>
            <a:off x="1678761" y="843975"/>
            <a:ext cx="5871550" cy="1513456"/>
            <a:chOff x="1678761" y="843975"/>
            <a:chExt cx="5871550" cy="1513456"/>
          </a:xfrm>
        </p:grpSpPr>
        <p:cxnSp>
          <p:nvCxnSpPr>
            <p:cNvPr id="149" name="Gerade Verbindung 148"/>
            <p:cNvCxnSpPr/>
            <p:nvPr/>
          </p:nvCxnSpPr>
          <p:spPr>
            <a:xfrm rot="16200000" flipH="1">
              <a:off x="2029127" y="1114087"/>
              <a:ext cx="535786" cy="164947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Gerade Verbindung 150"/>
            <p:cNvCxnSpPr/>
            <p:nvPr/>
          </p:nvCxnSpPr>
          <p:spPr>
            <a:xfrm rot="16200000" flipH="1">
              <a:off x="1685585" y="1471279"/>
              <a:ext cx="535786" cy="164947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Gerade Verbindung 151"/>
            <p:cNvCxnSpPr/>
            <p:nvPr/>
          </p:nvCxnSpPr>
          <p:spPr>
            <a:xfrm rot="16200000" flipH="1">
              <a:off x="2591391" y="980846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Gerade Verbindung 153"/>
            <p:cNvCxnSpPr/>
            <p:nvPr/>
          </p:nvCxnSpPr>
          <p:spPr>
            <a:xfrm rot="16200000" flipH="1">
              <a:off x="3292120" y="1222454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Gerade Verbindung 154"/>
            <p:cNvCxnSpPr/>
            <p:nvPr/>
          </p:nvCxnSpPr>
          <p:spPr>
            <a:xfrm>
              <a:off x="4049865" y="1251706"/>
              <a:ext cx="522133" cy="4238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Gerade Verbindung 156"/>
            <p:cNvCxnSpPr/>
            <p:nvPr/>
          </p:nvCxnSpPr>
          <p:spPr>
            <a:xfrm>
              <a:off x="2406792" y="1438724"/>
              <a:ext cx="665012" cy="34720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Gerade Verbindung 158"/>
            <p:cNvCxnSpPr/>
            <p:nvPr/>
          </p:nvCxnSpPr>
          <p:spPr>
            <a:xfrm>
              <a:off x="2049602" y="1821645"/>
              <a:ext cx="522136" cy="205892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Gerade Verbindung 160"/>
            <p:cNvCxnSpPr/>
            <p:nvPr/>
          </p:nvCxnSpPr>
          <p:spPr>
            <a:xfrm>
              <a:off x="1678761" y="2178836"/>
              <a:ext cx="535786" cy="4094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Gerade Verbindung 162"/>
            <p:cNvCxnSpPr/>
            <p:nvPr/>
          </p:nvCxnSpPr>
          <p:spPr>
            <a:xfrm>
              <a:off x="2982506" y="2219779"/>
              <a:ext cx="803677" cy="137652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Gerade Verbindung 164"/>
            <p:cNvCxnSpPr/>
            <p:nvPr/>
          </p:nvCxnSpPr>
          <p:spPr>
            <a:xfrm flipV="1">
              <a:off x="4348755" y="2060056"/>
              <a:ext cx="536292" cy="13242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Gerade Verbindung 166"/>
            <p:cNvCxnSpPr/>
            <p:nvPr/>
          </p:nvCxnSpPr>
          <p:spPr>
            <a:xfrm flipV="1">
              <a:off x="4071933" y="1689217"/>
              <a:ext cx="536292" cy="13242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Gerade Verbindung 167"/>
            <p:cNvCxnSpPr/>
            <p:nvPr/>
          </p:nvCxnSpPr>
          <p:spPr>
            <a:xfrm flipV="1">
              <a:off x="3513573" y="1850965"/>
              <a:ext cx="536292" cy="13242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Gerade Verbindung 168"/>
            <p:cNvCxnSpPr/>
            <p:nvPr/>
          </p:nvCxnSpPr>
          <p:spPr>
            <a:xfrm flipV="1">
              <a:off x="2460116" y="1285859"/>
              <a:ext cx="536292" cy="13242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Gerade Verbindung 169"/>
            <p:cNvCxnSpPr/>
            <p:nvPr/>
          </p:nvCxnSpPr>
          <p:spPr>
            <a:xfrm flipV="1">
              <a:off x="7070713" y="1993842"/>
              <a:ext cx="443133" cy="225937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Gerade Verbindung 171"/>
            <p:cNvCxnSpPr/>
            <p:nvPr/>
          </p:nvCxnSpPr>
          <p:spPr>
            <a:xfrm flipV="1">
              <a:off x="7100796" y="1500174"/>
              <a:ext cx="443133" cy="225937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Gerade Verbindung 172"/>
            <p:cNvCxnSpPr/>
            <p:nvPr/>
          </p:nvCxnSpPr>
          <p:spPr>
            <a:xfrm flipV="1">
              <a:off x="6607981" y="1247529"/>
              <a:ext cx="502094" cy="191195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Gerade Verbindung 174"/>
            <p:cNvCxnSpPr/>
            <p:nvPr/>
          </p:nvCxnSpPr>
          <p:spPr>
            <a:xfrm flipV="1">
              <a:off x="5214941" y="2150367"/>
              <a:ext cx="502094" cy="191195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Gerade Verbindung 175"/>
            <p:cNvCxnSpPr/>
            <p:nvPr/>
          </p:nvCxnSpPr>
          <p:spPr>
            <a:xfrm>
              <a:off x="5717035" y="2192484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Gerade Verbindung 177"/>
            <p:cNvCxnSpPr/>
            <p:nvPr/>
          </p:nvCxnSpPr>
          <p:spPr>
            <a:xfrm>
              <a:off x="6072198" y="1821646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Gerade Verbindung 178"/>
            <p:cNvCxnSpPr/>
            <p:nvPr/>
          </p:nvCxnSpPr>
          <p:spPr>
            <a:xfrm>
              <a:off x="5024725" y="1558452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Gerade Verbindung 180"/>
            <p:cNvCxnSpPr/>
            <p:nvPr/>
          </p:nvCxnSpPr>
          <p:spPr>
            <a:xfrm>
              <a:off x="5393537" y="1201261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Gerade Verbindung 181"/>
            <p:cNvCxnSpPr/>
            <p:nvPr/>
          </p:nvCxnSpPr>
          <p:spPr>
            <a:xfrm>
              <a:off x="4706451" y="1247529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Gerade Verbindung 182"/>
            <p:cNvCxnSpPr/>
            <p:nvPr/>
          </p:nvCxnSpPr>
          <p:spPr>
            <a:xfrm>
              <a:off x="6882111" y="928667"/>
              <a:ext cx="631735" cy="1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Gerade Verbindung 184"/>
            <p:cNvCxnSpPr/>
            <p:nvPr/>
          </p:nvCxnSpPr>
          <p:spPr>
            <a:xfrm>
              <a:off x="6362540" y="928668"/>
              <a:ext cx="631735" cy="1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Gerade Verbindung 185"/>
            <p:cNvCxnSpPr/>
            <p:nvPr/>
          </p:nvCxnSpPr>
          <p:spPr>
            <a:xfrm flipV="1">
              <a:off x="6046672" y="928669"/>
              <a:ext cx="389969" cy="35718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Gerade Verbindung 187"/>
            <p:cNvCxnSpPr/>
            <p:nvPr/>
          </p:nvCxnSpPr>
          <p:spPr>
            <a:xfrm flipV="1">
              <a:off x="5717035" y="1217623"/>
              <a:ext cx="389969" cy="35718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Gerade Verbindung 188"/>
            <p:cNvCxnSpPr/>
            <p:nvPr/>
          </p:nvCxnSpPr>
          <p:spPr>
            <a:xfrm flipV="1">
              <a:off x="6167555" y="1438724"/>
              <a:ext cx="389969" cy="35718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Gerade Verbindung 189"/>
            <p:cNvCxnSpPr/>
            <p:nvPr/>
          </p:nvCxnSpPr>
          <p:spPr>
            <a:xfrm flipV="1">
              <a:off x="7127378" y="928667"/>
              <a:ext cx="389969" cy="35718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Gerade Verbindung 190"/>
            <p:cNvCxnSpPr/>
            <p:nvPr/>
          </p:nvCxnSpPr>
          <p:spPr>
            <a:xfrm rot="5400000" flipH="1" flipV="1">
              <a:off x="6832721" y="1975405"/>
              <a:ext cx="482366" cy="6382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Gerade Verbindung 192"/>
            <p:cNvCxnSpPr/>
            <p:nvPr/>
          </p:nvCxnSpPr>
          <p:spPr>
            <a:xfrm rot="5400000" flipH="1" flipV="1">
              <a:off x="7305937" y="1714497"/>
              <a:ext cx="482366" cy="6382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Gerade Verbindung 193"/>
            <p:cNvCxnSpPr/>
            <p:nvPr/>
          </p:nvCxnSpPr>
          <p:spPr>
            <a:xfrm rot="5400000" flipH="1" flipV="1">
              <a:off x="6883341" y="1486994"/>
              <a:ext cx="467874" cy="329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Gerade Verbindung 195"/>
            <p:cNvCxnSpPr/>
            <p:nvPr/>
          </p:nvCxnSpPr>
          <p:spPr>
            <a:xfrm rot="5400000" flipH="1" flipV="1">
              <a:off x="6318537" y="1913890"/>
              <a:ext cx="381061" cy="371645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Gerade Verbindung 197"/>
            <p:cNvCxnSpPr/>
            <p:nvPr/>
          </p:nvCxnSpPr>
          <p:spPr>
            <a:xfrm>
              <a:off x="6678408" y="1983393"/>
              <a:ext cx="395923" cy="27786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Gerade Verbindung 199"/>
            <p:cNvCxnSpPr/>
            <p:nvPr/>
          </p:nvCxnSpPr>
          <p:spPr>
            <a:xfrm>
              <a:off x="5374171" y="1816732"/>
              <a:ext cx="376557" cy="36210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Gerade Verbindung 201"/>
            <p:cNvCxnSpPr/>
            <p:nvPr/>
          </p:nvCxnSpPr>
          <p:spPr>
            <a:xfrm>
              <a:off x="3428991" y="1119865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Gerade Verbindung 202"/>
            <p:cNvCxnSpPr/>
            <p:nvPr/>
          </p:nvCxnSpPr>
          <p:spPr>
            <a:xfrm rot="16200000" flipH="1">
              <a:off x="4548663" y="1723672"/>
              <a:ext cx="395946" cy="276822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Gerade Verbindung 205"/>
            <p:cNvCxnSpPr/>
            <p:nvPr/>
          </p:nvCxnSpPr>
          <p:spPr>
            <a:xfrm>
              <a:off x="4859018" y="2021301"/>
              <a:ext cx="355923" cy="268942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Gerade Verbindung 207"/>
            <p:cNvCxnSpPr/>
            <p:nvPr/>
          </p:nvCxnSpPr>
          <p:spPr>
            <a:xfrm flipV="1">
              <a:off x="4750594" y="1842968"/>
              <a:ext cx="714888" cy="2170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Gerade Verbindung 209"/>
            <p:cNvCxnSpPr/>
            <p:nvPr/>
          </p:nvCxnSpPr>
          <p:spPr>
            <a:xfrm rot="16200000" flipH="1">
              <a:off x="6299770" y="1080753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Gerade Verbindung 210"/>
            <p:cNvCxnSpPr/>
            <p:nvPr/>
          </p:nvCxnSpPr>
          <p:spPr>
            <a:xfrm rot="5400000" flipH="1" flipV="1">
              <a:off x="5411824" y="1839932"/>
              <a:ext cx="677809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Gerade Verbindung 212"/>
            <p:cNvCxnSpPr/>
            <p:nvPr/>
          </p:nvCxnSpPr>
          <p:spPr>
            <a:xfrm>
              <a:off x="5739692" y="1544086"/>
              <a:ext cx="427863" cy="291207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Gerade Verbindung 214"/>
            <p:cNvCxnSpPr/>
            <p:nvPr/>
          </p:nvCxnSpPr>
          <p:spPr>
            <a:xfrm flipV="1">
              <a:off x="1857356" y="928668"/>
              <a:ext cx="357190" cy="32303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Gerade Verbindung 216"/>
            <p:cNvCxnSpPr/>
            <p:nvPr/>
          </p:nvCxnSpPr>
          <p:spPr>
            <a:xfrm flipV="1">
              <a:off x="2214547" y="843975"/>
              <a:ext cx="522137" cy="99907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Gerade Verbindung 218"/>
            <p:cNvCxnSpPr/>
            <p:nvPr/>
          </p:nvCxnSpPr>
          <p:spPr>
            <a:xfrm flipV="1">
              <a:off x="2200899" y="1967205"/>
              <a:ext cx="357190" cy="32303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Gerade Verbindung 219"/>
            <p:cNvCxnSpPr/>
            <p:nvPr/>
          </p:nvCxnSpPr>
          <p:spPr>
            <a:xfrm flipV="1">
              <a:off x="2571738" y="1737018"/>
              <a:ext cx="459121" cy="28428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Gerade Verbindung 221"/>
            <p:cNvCxnSpPr/>
            <p:nvPr/>
          </p:nvCxnSpPr>
          <p:spPr>
            <a:xfrm flipV="1">
              <a:off x="2996408" y="1511631"/>
              <a:ext cx="638477" cy="225782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Gerade Verbindung 223"/>
            <p:cNvCxnSpPr/>
            <p:nvPr/>
          </p:nvCxnSpPr>
          <p:spPr>
            <a:xfrm>
              <a:off x="3406921" y="2005235"/>
              <a:ext cx="379262" cy="336327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Gerade Verbindung 225"/>
            <p:cNvCxnSpPr/>
            <p:nvPr/>
          </p:nvCxnSpPr>
          <p:spPr>
            <a:xfrm flipV="1">
              <a:off x="2996408" y="2010690"/>
              <a:ext cx="466372" cy="18179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Ellipse 107"/>
          <p:cNvSpPr/>
          <p:nvPr/>
        </p:nvSpPr>
        <p:spPr>
          <a:xfrm>
            <a:off x="1663006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9" name="Ellipse 108"/>
          <p:cNvSpPr/>
          <p:nvPr/>
        </p:nvSpPr>
        <p:spPr>
          <a:xfrm>
            <a:off x="1841601" y="161996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0" name="Ellipse 109"/>
          <p:cNvSpPr/>
          <p:nvPr/>
        </p:nvSpPr>
        <p:spPr>
          <a:xfrm>
            <a:off x="1484411" y="197715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1" name="Ellipse 110"/>
          <p:cNvSpPr/>
          <p:nvPr/>
        </p:nvSpPr>
        <p:spPr>
          <a:xfrm>
            <a:off x="2198792" y="1262776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2" name="Ellipse 111"/>
          <p:cNvSpPr/>
          <p:nvPr/>
        </p:nvSpPr>
        <p:spPr>
          <a:xfrm>
            <a:off x="2520263" y="6912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3" name="Ellipse 112"/>
          <p:cNvSpPr/>
          <p:nvPr/>
        </p:nvSpPr>
        <p:spPr>
          <a:xfrm>
            <a:off x="2698858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4" name="Ellipse 113"/>
          <p:cNvSpPr/>
          <p:nvPr/>
        </p:nvSpPr>
        <p:spPr>
          <a:xfrm>
            <a:off x="2821688" y="155172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5" name="Ellipse 114"/>
          <p:cNvSpPr/>
          <p:nvPr/>
        </p:nvSpPr>
        <p:spPr>
          <a:xfrm>
            <a:off x="2423553" y="181221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6" name="Ellipse 115"/>
          <p:cNvSpPr/>
          <p:nvPr/>
        </p:nvSpPr>
        <p:spPr>
          <a:xfrm>
            <a:off x="2836509" y="200445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9" name="Ellipse 118"/>
          <p:cNvSpPr/>
          <p:nvPr/>
        </p:nvSpPr>
        <p:spPr>
          <a:xfrm>
            <a:off x="3234644" y="17985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0" name="Ellipse 119"/>
          <p:cNvSpPr/>
          <p:nvPr/>
        </p:nvSpPr>
        <p:spPr>
          <a:xfrm>
            <a:off x="3619130" y="21011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1" name="Ellipse 120"/>
          <p:cNvSpPr/>
          <p:nvPr/>
        </p:nvSpPr>
        <p:spPr>
          <a:xfrm>
            <a:off x="3877582" y="161996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5" name="Ellipse 124"/>
          <p:cNvSpPr/>
          <p:nvPr/>
        </p:nvSpPr>
        <p:spPr>
          <a:xfrm>
            <a:off x="4199052" y="197715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6" name="Ellipse 125"/>
          <p:cNvSpPr/>
          <p:nvPr/>
        </p:nvSpPr>
        <p:spPr>
          <a:xfrm>
            <a:off x="4624483" y="183950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7" name="Ellipse 126"/>
          <p:cNvSpPr/>
          <p:nvPr/>
        </p:nvSpPr>
        <p:spPr>
          <a:xfrm>
            <a:off x="5008970" y="209998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1" name="Ellipse 130"/>
          <p:cNvSpPr/>
          <p:nvPr/>
        </p:nvSpPr>
        <p:spPr>
          <a:xfrm>
            <a:off x="5199187" y="161996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2" name="Ellipse 131"/>
          <p:cNvSpPr/>
          <p:nvPr/>
        </p:nvSpPr>
        <p:spPr>
          <a:xfrm>
            <a:off x="5556378" y="197715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3" name="Ellipse 132"/>
          <p:cNvSpPr/>
          <p:nvPr/>
        </p:nvSpPr>
        <p:spPr>
          <a:xfrm>
            <a:off x="6063695" y="21011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4" name="Ellipse 133"/>
          <p:cNvSpPr/>
          <p:nvPr/>
        </p:nvSpPr>
        <p:spPr>
          <a:xfrm>
            <a:off x="5968160" y="161996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5" name="Ellipse 134"/>
          <p:cNvSpPr/>
          <p:nvPr/>
        </p:nvSpPr>
        <p:spPr>
          <a:xfrm>
            <a:off x="5877848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6" name="Ellipse 135"/>
          <p:cNvSpPr/>
          <p:nvPr/>
        </p:nvSpPr>
        <p:spPr>
          <a:xfrm>
            <a:off x="6235035" y="72698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7" name="Ellipse 136"/>
          <p:cNvSpPr/>
          <p:nvPr/>
        </p:nvSpPr>
        <p:spPr>
          <a:xfrm>
            <a:off x="6697767" y="71272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8" name="Ellipse 137"/>
          <p:cNvSpPr/>
          <p:nvPr/>
        </p:nvSpPr>
        <p:spPr>
          <a:xfrm>
            <a:off x="6949417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Ellipse 138"/>
          <p:cNvSpPr/>
          <p:nvPr/>
        </p:nvSpPr>
        <p:spPr>
          <a:xfrm>
            <a:off x="7270888" y="72698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0" name="Ellipse 139"/>
          <p:cNvSpPr/>
          <p:nvPr/>
        </p:nvSpPr>
        <p:spPr>
          <a:xfrm>
            <a:off x="7374847" y="1295296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1" name="Ellipse 140"/>
          <p:cNvSpPr/>
          <p:nvPr/>
        </p:nvSpPr>
        <p:spPr>
          <a:xfrm>
            <a:off x="6413632" y="122705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2" name="Ellipse 141"/>
          <p:cNvSpPr/>
          <p:nvPr/>
        </p:nvSpPr>
        <p:spPr>
          <a:xfrm>
            <a:off x="6413630" y="176284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3" name="Ellipse 142"/>
          <p:cNvSpPr/>
          <p:nvPr/>
        </p:nvSpPr>
        <p:spPr>
          <a:xfrm>
            <a:off x="6866356" y="153690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4" name="Ellipse 143"/>
          <p:cNvSpPr/>
          <p:nvPr/>
        </p:nvSpPr>
        <p:spPr>
          <a:xfrm>
            <a:off x="6872754" y="203697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5" name="Ellipse 144"/>
          <p:cNvSpPr/>
          <p:nvPr/>
        </p:nvSpPr>
        <p:spPr>
          <a:xfrm>
            <a:off x="7291785" y="177009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6" name="Ellipse 145"/>
          <p:cNvSpPr/>
          <p:nvPr/>
        </p:nvSpPr>
        <p:spPr>
          <a:xfrm>
            <a:off x="2002940" y="73159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7" name="Ellipse 146"/>
          <p:cNvSpPr/>
          <p:nvPr/>
        </p:nvSpPr>
        <p:spPr>
          <a:xfrm>
            <a:off x="2006548" y="207151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4" name="Inhaltsplatzhalter 2"/>
          <p:cNvSpPr>
            <a:spLocks noGrp="1"/>
          </p:cNvSpPr>
          <p:nvPr>
            <p:ph idx="1"/>
          </p:nvPr>
        </p:nvSpPr>
        <p:spPr>
          <a:xfrm>
            <a:off x="928662" y="2714620"/>
            <a:ext cx="7715304" cy="3143271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200000"/>
              </a:lnSpc>
              <a:buNone/>
            </a:pPr>
            <a:r>
              <a:rPr lang="de-DE" sz="4800" u="sng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Does not scale well</a:t>
            </a:r>
          </a:p>
          <a:p>
            <a:pPr algn="ctr">
              <a:lnSpc>
                <a:spcPct val="200000"/>
              </a:lnSpc>
              <a:buNone/>
            </a:pPr>
            <a:r>
              <a:rPr lang="de-DE" sz="4800" u="sng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Not suitable for multi-user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Resources</a:t>
            </a:r>
            <a:endParaRPr lang="en-US" b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A CDOResource is an EObject</a:t>
            </a:r>
          </a:p>
          <a:p>
            <a:r>
              <a:rPr lang="en-US" smtClean="0"/>
              <a:t>A repository contains CDOResourceNodes</a:t>
            </a:r>
          </a:p>
          <a:p>
            <a:pPr lvl="1"/>
            <a:r>
              <a:rPr lang="en-US" smtClean="0"/>
              <a:t>CDOResourceFolders</a:t>
            </a:r>
          </a:p>
          <a:p>
            <a:pPr lvl="1"/>
            <a:r>
              <a:rPr lang="en-US" smtClean="0"/>
              <a:t>CDOResources</a:t>
            </a:r>
          </a:p>
          <a:p>
            <a:pPr lvl="1"/>
            <a:r>
              <a:rPr lang="en-US" smtClean="0"/>
              <a:t>CDOTextResource (coming soon)</a:t>
            </a:r>
          </a:p>
          <a:p>
            <a:pPr lvl="1"/>
            <a:r>
              <a:rPr lang="en-US" smtClean="0"/>
              <a:t>CDOBinaryResource (coming soon)</a:t>
            </a:r>
          </a:p>
          <a:p>
            <a:r>
              <a:rPr lang="en-US" smtClean="0"/>
              <a:t>The resource tree is</a:t>
            </a:r>
          </a:p>
          <a:p>
            <a:pPr lvl="1"/>
            <a:r>
              <a:rPr lang="en-US" smtClean="0"/>
              <a:t>Navigable through EMF</a:t>
            </a:r>
          </a:p>
          <a:p>
            <a:pPr lvl="1"/>
            <a:r>
              <a:rPr lang="en-US" smtClean="0"/>
              <a:t>Queryable through CDO</a:t>
            </a:r>
          </a:p>
          <a:p>
            <a:endParaRPr lang="en-US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CDO Model Repository - Perfect  for the Enterprise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Versioning</a:t>
            </a:r>
            <a:endParaRPr lang="en-US" b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CDO supports record temporality</a:t>
            </a:r>
          </a:p>
          <a:p>
            <a:pPr lvl="1"/>
            <a:r>
              <a:rPr lang="en-US" smtClean="0"/>
              <a:t>Must be supported by IStore</a:t>
            </a:r>
          </a:p>
          <a:p>
            <a:pPr lvl="1"/>
            <a:r>
              <a:rPr lang="en-US" smtClean="0"/>
              <a:t>Can be configured per IRepository</a:t>
            </a:r>
          </a:p>
          <a:p>
            <a:r>
              <a:rPr lang="en-US" smtClean="0"/>
              <a:t>CDO supports branching</a:t>
            </a:r>
          </a:p>
          <a:p>
            <a:pPr lvl="1"/>
            <a:r>
              <a:rPr lang="en-US" smtClean="0"/>
              <a:t>Must be supported by IStore</a:t>
            </a:r>
          </a:p>
          <a:p>
            <a:pPr lvl="1"/>
            <a:r>
              <a:rPr lang="en-US" smtClean="0"/>
              <a:t>Can be configured per IRepository</a:t>
            </a:r>
          </a:p>
          <a:p>
            <a:r>
              <a:rPr lang="en-US" smtClean="0"/>
              <a:t>A CDOView provides consistent graphs</a:t>
            </a:r>
          </a:p>
          <a:p>
            <a:pPr lvl="1"/>
            <a:r>
              <a:rPr lang="en-US" smtClean="0"/>
              <a:t>From a particular branch</a:t>
            </a:r>
          </a:p>
          <a:p>
            <a:pPr lvl="1"/>
            <a:r>
              <a:rPr lang="en-US" smtClean="0"/>
              <a:t>From a particular point in time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CDO Model Repository - Perfect  for the Enterprise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Scalability</a:t>
            </a:r>
            <a:endParaRPr lang="en-US" b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Lazy loading at object granule</a:t>
            </a:r>
          </a:p>
          <a:p>
            <a:r>
              <a:rPr lang="en-US" smtClean="0"/>
              <a:t>Lazy loading without container object</a:t>
            </a:r>
          </a:p>
          <a:p>
            <a:r>
              <a:rPr lang="en-US" smtClean="0"/>
              <a:t>Partial collection loading, chunking</a:t>
            </a:r>
          </a:p>
          <a:p>
            <a:r>
              <a:rPr lang="en-US" smtClean="0"/>
              <a:t>Adaptive prefetching</a:t>
            </a:r>
          </a:p>
          <a:p>
            <a:r>
              <a:rPr lang="en-US" smtClean="0"/>
              <a:t>Manual prefetching</a:t>
            </a:r>
          </a:p>
          <a:p>
            <a:r>
              <a:rPr lang="en-US" smtClean="0"/>
              <a:t>Automatic unloading at object granule</a:t>
            </a:r>
          </a:p>
          <a:p>
            <a:r>
              <a:rPr lang="en-US" smtClean="0"/>
              <a:t>On demand streaming of large objects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CDO Model Repository - Perfect  for the Enterprise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Queries</a:t>
            </a:r>
            <a:endParaRPr lang="en-US" b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CDO includes a generic query framework</a:t>
            </a:r>
          </a:p>
          <a:p>
            <a:pPr lvl="1"/>
            <a:r>
              <a:rPr lang="en-US" smtClean="0"/>
              <a:t>Supports any query language</a:t>
            </a:r>
          </a:p>
          <a:p>
            <a:pPr lvl="1"/>
            <a:r>
              <a:rPr lang="en-US" smtClean="0"/>
              <a:t>Supports named parameters</a:t>
            </a:r>
          </a:p>
          <a:p>
            <a:pPr lvl="1"/>
            <a:r>
              <a:rPr lang="en-US" smtClean="0"/>
              <a:t>Supports synchronous execution</a:t>
            </a:r>
          </a:p>
          <a:p>
            <a:pPr lvl="1"/>
            <a:r>
              <a:rPr lang="en-US" smtClean="0"/>
              <a:t>Supports asynchronous execution</a:t>
            </a:r>
          </a:p>
          <a:p>
            <a:r>
              <a:rPr lang="en-US" smtClean="0"/>
              <a:t>Query language handlers can be</a:t>
            </a:r>
          </a:p>
          <a:p>
            <a:pPr lvl="1"/>
            <a:r>
              <a:rPr lang="en-US" smtClean="0"/>
              <a:t>plugged into an IRepository</a:t>
            </a:r>
          </a:p>
          <a:p>
            <a:pPr lvl="1"/>
            <a:r>
              <a:rPr lang="en-US" smtClean="0"/>
              <a:t>implemented by an IStore (SQL, HQL, custom, …)</a:t>
            </a:r>
          </a:p>
          <a:p>
            <a:r>
              <a:rPr lang="en-US" smtClean="0"/>
              <a:t>Handlers provided for OCL and XRefs</a:t>
            </a:r>
          </a:p>
          <a:p>
            <a:pPr lvl="1"/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CDO Model Repository - Perfect  for the Enterprise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Transactionality</a:t>
            </a:r>
            <a:endParaRPr lang="en-US" b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Strong transactional safety at model-level</a:t>
            </a:r>
          </a:p>
          <a:p>
            <a:r>
              <a:rPr lang="en-US" smtClean="0"/>
              <a:t>Multiple transactions per session</a:t>
            </a:r>
          </a:p>
          <a:p>
            <a:r>
              <a:rPr lang="en-US" smtClean="0"/>
              <a:t>Multiple save points per transaction</a:t>
            </a:r>
          </a:p>
          <a:p>
            <a:r>
              <a:rPr lang="en-US" smtClean="0"/>
              <a:t>Rollback to any save point</a:t>
            </a:r>
          </a:p>
          <a:p>
            <a:r>
              <a:rPr lang="en-US" smtClean="0"/>
              <a:t>Commit with progress monitoring</a:t>
            </a:r>
          </a:p>
          <a:p>
            <a:r>
              <a:rPr lang="en-US" smtClean="0"/>
              <a:t>Hooks for custom transaction handlers</a:t>
            </a:r>
          </a:p>
          <a:p>
            <a:r>
              <a:rPr lang="en-US" smtClean="0"/>
              <a:t>Conflict detection and fail-early-transactions</a:t>
            </a:r>
          </a:p>
          <a:p>
            <a:r>
              <a:rPr lang="en-US" smtClean="0"/>
              <a:t>Pluggable conflict resolvers</a:t>
            </a:r>
          </a:p>
          <a:p>
            <a:r>
              <a:rPr lang="en-US" smtClean="0"/>
              <a:t>Explicit read/write locking on object granule</a:t>
            </a:r>
          </a:p>
          <a:p>
            <a:r>
              <a:rPr lang="en-US" smtClean="0"/>
              <a:t>XA transactions to multiple repositories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CDO Model Repository - Perfect  for the Enterprise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Collaboration</a:t>
            </a:r>
            <a:endParaRPr lang="en-US" b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Passive Updates</a:t>
            </a:r>
          </a:p>
          <a:p>
            <a:pPr lvl="1"/>
            <a:r>
              <a:rPr lang="en-US" smtClean="0"/>
              <a:t>Asynchronous commit notifications</a:t>
            </a:r>
          </a:p>
          <a:p>
            <a:pPr lvl="1"/>
            <a:r>
              <a:rPr lang="en-US" smtClean="0"/>
              <a:t>Invalidation of objects, lazy reload if needed</a:t>
            </a:r>
          </a:p>
          <a:p>
            <a:pPr lvl="1"/>
            <a:r>
              <a:rPr lang="en-US" smtClean="0"/>
              <a:t>Can be switched off per session</a:t>
            </a:r>
          </a:p>
          <a:p>
            <a:r>
              <a:rPr lang="en-US" smtClean="0"/>
              <a:t>Change subscriptions</a:t>
            </a:r>
          </a:p>
          <a:p>
            <a:pPr lvl="1"/>
            <a:r>
              <a:rPr lang="en-US" smtClean="0"/>
              <a:t>Asynchronous change delta delivery</a:t>
            </a:r>
          </a:p>
          <a:p>
            <a:pPr lvl="1"/>
            <a:r>
              <a:rPr lang="en-US" smtClean="0"/>
              <a:t>Registration with repository per object/adapter</a:t>
            </a:r>
          </a:p>
          <a:p>
            <a:pPr lvl="1"/>
            <a:r>
              <a:rPr lang="en-US" smtClean="0"/>
              <a:t>Automated through pluggable adapter policies</a:t>
            </a:r>
          </a:p>
          <a:p>
            <a:r>
              <a:rPr lang="en-US" smtClean="0"/>
              <a:t>Remote session manager</a:t>
            </a:r>
          </a:p>
          <a:p>
            <a:pPr lvl="1"/>
            <a:r>
              <a:rPr lang="en-US" smtClean="0"/>
              <a:t>Notifies about state of other sessions</a:t>
            </a:r>
          </a:p>
          <a:p>
            <a:pPr lvl="1"/>
            <a:r>
              <a:rPr lang="en-US" smtClean="0"/>
              <a:t>Supports sending/receiving of arbitrary messages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CDO Model Repository - Perfect  for the Enterprise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Integration</a:t>
            </a:r>
            <a:endParaRPr lang="en-US" b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2910" y="1571612"/>
            <a:ext cx="8501090" cy="4572032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Integrates with EMF at the model level,</a:t>
            </a:r>
            <a:br>
              <a:rPr lang="en-US" smtClean="0"/>
            </a:br>
            <a:r>
              <a:rPr lang="en-US" smtClean="0"/>
              <a:t>not at the edit- or UI-level.</a:t>
            </a:r>
          </a:p>
          <a:p>
            <a:r>
              <a:rPr lang="en-US" smtClean="0"/>
              <a:t>Uninvasive to the .ecore file.</a:t>
            </a:r>
          </a:p>
          <a:p>
            <a:r>
              <a:rPr lang="en-US" smtClean="0"/>
              <a:t>Best results with regenerated models (native)</a:t>
            </a:r>
          </a:p>
          <a:p>
            <a:r>
              <a:rPr lang="en-US" smtClean="0"/>
              <a:t>Regeneration not needed (legacy mode)</a:t>
            </a:r>
          </a:p>
          <a:p>
            <a:r>
              <a:rPr lang="en-US" smtClean="0"/>
              <a:t>Dynamic models supported</a:t>
            </a:r>
          </a:p>
          <a:p>
            <a:r>
              <a:rPr lang="en-US" smtClean="0"/>
              <a:t>Multiple repositories per ResourceSet</a:t>
            </a:r>
          </a:p>
          <a:p>
            <a:r>
              <a:rPr lang="en-US" smtClean="0"/>
              <a:t>External references</a:t>
            </a:r>
          </a:p>
          <a:p>
            <a:endParaRPr lang="en-US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CDO Model Repository - Perfect  for the Enterprise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The CDO Model Repository - Perfect  for the Enterprise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37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Web-View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493" y="785793"/>
            <a:ext cx="8690225" cy="5500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itel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131910"/>
          </a:xfrm>
        </p:spPr>
        <p:txBody>
          <a:bodyPr>
            <a:normAutofit/>
          </a:bodyPr>
          <a:lstStyle/>
          <a:p>
            <a:r>
              <a:rPr lang="en-US" smtClean="0"/>
              <a:t>Dawn – Rise of Graphical Collaboration</a:t>
            </a:r>
            <a:endParaRPr lang="de-D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Dawn – Rise of Graphical Collaboration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de-DE" dirty="0" smtClean="0"/>
          </a:p>
          <a:p>
            <a:pPr lvl="1"/>
            <a:r>
              <a:rPr lang="en-GB" dirty="0" smtClean="0"/>
              <a:t>Conflict handling</a:t>
            </a:r>
            <a:endParaRPr lang="de-DE" dirty="0" smtClean="0"/>
          </a:p>
          <a:p>
            <a:pPr lvl="2"/>
            <a:r>
              <a:rPr lang="en-GB" dirty="0" smtClean="0"/>
              <a:t>Dawn provides detection and handling mechanisms for conflicts</a:t>
            </a:r>
            <a:endParaRPr lang="de-DE" dirty="0" smtClean="0"/>
          </a:p>
          <a:p>
            <a:pPr lvl="2"/>
            <a:r>
              <a:rPr lang="en-GB" dirty="0" smtClean="0"/>
              <a:t>It will build on the CDO conflict mechanisms and provide flexible and intuitive UI to handle conflicts</a:t>
            </a:r>
            <a:endParaRPr lang="de-DE" dirty="0" smtClean="0"/>
          </a:p>
          <a:p>
            <a:pPr lvl="2"/>
            <a:r>
              <a:rPr lang="en-GB" dirty="0" smtClean="0"/>
              <a:t>Conflicts are displayed inside the diagram editor. Conflicts that cannot be visualized inside the editor will be show in a special view (Dawn Conflict View)</a:t>
            </a:r>
            <a:endParaRPr lang="de-DE" dirty="0" smtClean="0"/>
          </a:p>
          <a:p>
            <a:pPr lvl="1"/>
            <a:r>
              <a:rPr lang="de-DE" dirty="0" smtClean="0"/>
              <a:t>Locking</a:t>
            </a:r>
          </a:p>
          <a:p>
            <a:pPr lvl="2"/>
            <a:r>
              <a:rPr lang="en-GB" dirty="0" smtClean="0"/>
              <a:t>Dawn will support locking on different hierarchy levels in the GMF diagram</a:t>
            </a:r>
            <a:endParaRPr lang="de-DE" dirty="0" smtClean="0"/>
          </a:p>
          <a:p>
            <a:pPr lvl="2"/>
            <a:r>
              <a:rPr lang="en-GB" dirty="0" smtClean="0"/>
              <a:t>Locked objects are marked with special visualisations</a:t>
            </a:r>
            <a:endParaRPr lang="de-DE" dirty="0" smtClean="0"/>
          </a:p>
          <a:p>
            <a:pPr lvl="1"/>
            <a:r>
              <a:rPr lang="de-DE" dirty="0" smtClean="0"/>
              <a:t>WebViewer/WebEditor</a:t>
            </a:r>
          </a:p>
          <a:p>
            <a:pPr lvl="2"/>
            <a:r>
              <a:rPr lang="en-GB" dirty="0" smtClean="0"/>
              <a:t>Dawn provides a web viewer to view changes in the diagram while they are processed in Eclipse</a:t>
            </a:r>
            <a:endParaRPr lang="de-DE" dirty="0" smtClean="0"/>
          </a:p>
          <a:p>
            <a:pPr lvl="2"/>
            <a:r>
              <a:rPr lang="en-GB" dirty="0" smtClean="0"/>
              <a:t>It also will support changing the diagram (adding/deleting/manipulating) in a browser</a:t>
            </a:r>
            <a:endParaRPr lang="de-DE" dirty="0" smtClean="0"/>
          </a:p>
          <a:p>
            <a:pPr lvl="2"/>
            <a:r>
              <a:rPr lang="en-GB" dirty="0" smtClean="0"/>
              <a:t>Allows editing GMF-diagrams on mobile devices even if no Java platform is installed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CDO Model Repository - Perfect  for the Enterprise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Dawn – Rise of Graphical Collaboration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de-DE" dirty="0" smtClean="0"/>
          </a:p>
          <a:p>
            <a:pPr lvl="1"/>
            <a:r>
              <a:rPr lang="en-GB" dirty="0" smtClean="0"/>
              <a:t>Do not change existing code</a:t>
            </a:r>
            <a:endParaRPr lang="de-DE" dirty="0" smtClean="0"/>
          </a:p>
          <a:p>
            <a:pPr lvl="2"/>
            <a:r>
              <a:rPr lang="en-GB" dirty="0" smtClean="0"/>
              <a:t>A dynamic design and a flexible generator will make it possible to “collaborate” existing GMF editors even if the source is</a:t>
            </a:r>
            <a:endParaRPr lang="de-DE" dirty="0" smtClean="0"/>
          </a:p>
          <a:p>
            <a:pPr lvl="2"/>
            <a:r>
              <a:rPr lang="en-GB" dirty="0" smtClean="0"/>
              <a:t>Existing editor do not need to modified</a:t>
            </a:r>
            <a:endParaRPr lang="de-DE" dirty="0" smtClean="0"/>
          </a:p>
          <a:p>
            <a:pPr lvl="1"/>
            <a:r>
              <a:rPr lang="en-GB" dirty="0" smtClean="0"/>
              <a:t>Firewall transparency mode</a:t>
            </a:r>
            <a:endParaRPr lang="de-DE" dirty="0" smtClean="0"/>
          </a:p>
          <a:p>
            <a:pPr lvl="2"/>
            <a:r>
              <a:rPr lang="en-GB" dirty="0" smtClean="0"/>
              <a:t>Allows to operate from within restricted networks</a:t>
            </a:r>
            <a:endParaRPr lang="de-DE" dirty="0" smtClean="0"/>
          </a:p>
          <a:p>
            <a:pPr lvl="2"/>
            <a:r>
              <a:rPr lang="en-GB" dirty="0" smtClean="0"/>
              <a:t>This mode will use a web-based protocol on CDO</a:t>
            </a:r>
            <a:endParaRPr lang="de-DE" dirty="0" smtClean="0"/>
          </a:p>
          <a:p>
            <a:pPr lvl="1"/>
            <a:r>
              <a:rPr lang="en-GB" dirty="0" smtClean="0"/>
              <a:t>Network independence (Offline Mode)</a:t>
            </a:r>
            <a:endParaRPr lang="de-DE" dirty="0" smtClean="0"/>
          </a:p>
          <a:p>
            <a:pPr lvl="2"/>
            <a:r>
              <a:rPr lang="en-GB" dirty="0" smtClean="0"/>
              <a:t>Using one of the latest CDO features (offline support) Dawn will allow modifying GMF diagrams without a repository connection.</a:t>
            </a:r>
            <a:endParaRPr lang="de-DE" dirty="0" smtClean="0"/>
          </a:p>
          <a:p>
            <a:pPr lvl="1"/>
            <a:r>
              <a:rPr lang="en-GB" dirty="0" smtClean="0"/>
              <a:t>Authentication/Authorization</a:t>
            </a:r>
            <a:endParaRPr lang="de-DE" dirty="0" smtClean="0"/>
          </a:p>
          <a:p>
            <a:pPr lvl="2"/>
            <a:r>
              <a:rPr lang="en-GB" dirty="0" smtClean="0"/>
              <a:t>Providing access rights on diagram level will allow to protect your model data</a:t>
            </a:r>
            <a:endParaRPr lang="de-DE" dirty="0" smtClean="0"/>
          </a:p>
          <a:p>
            <a:pPr lvl="2"/>
            <a:r>
              <a:rPr lang="en-GB" dirty="0" smtClean="0"/>
              <a:t>Additionally the use of the diagram (show, modify, view) will be </a:t>
            </a:r>
            <a:r>
              <a:rPr lang="en-GB" dirty="0" err="1" smtClean="0"/>
              <a:t>restrictable</a:t>
            </a:r>
            <a:r>
              <a:rPr lang="en-GB" dirty="0" smtClean="0"/>
              <a:t>. Locking behaviour can also be influenced.   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CDO Model Repository - Perfect  for the Enterprise</a:t>
            </a:r>
          </a:p>
          <a:p>
            <a:r>
              <a:rPr lang="en-US" smtClean="0"/>
              <a:t>© 2010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0" name="Form 249"/>
          <p:cNvCxnSpPr>
            <a:stCxn id="98" idx="3"/>
          </p:cNvCxnSpPr>
          <p:nvPr/>
        </p:nvCxnSpPr>
        <p:spPr>
          <a:xfrm>
            <a:off x="3234644" y="3143248"/>
            <a:ext cx="800557" cy="1785950"/>
          </a:xfrm>
          <a:prstGeom prst="bentConnector2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Form 251"/>
          <p:cNvCxnSpPr>
            <a:stCxn id="232" idx="1"/>
          </p:cNvCxnSpPr>
          <p:nvPr/>
        </p:nvCxnSpPr>
        <p:spPr>
          <a:xfrm rot="10800000" flipV="1">
            <a:off x="5063643" y="3143248"/>
            <a:ext cx="836279" cy="1785950"/>
          </a:xfrm>
          <a:prstGeom prst="bentConnector2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3109194" y="3463046"/>
            <a:ext cx="2928958" cy="3346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The CDO Model Repository - Perfect  for the Enterprise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6" name="Gruppieren 95"/>
          <p:cNvGrpSpPr/>
          <p:nvPr/>
        </p:nvGrpSpPr>
        <p:grpSpPr>
          <a:xfrm>
            <a:off x="3071802" y="571480"/>
            <a:ext cx="3000396" cy="1428760"/>
            <a:chOff x="3071802" y="571480"/>
            <a:chExt cx="3000396" cy="1428760"/>
          </a:xfrm>
        </p:grpSpPr>
        <p:sp>
          <p:nvSpPr>
            <p:cNvPr id="79" name="Abgerundetes Rechteck 78"/>
            <p:cNvSpPr/>
            <p:nvPr/>
          </p:nvSpPr>
          <p:spPr>
            <a:xfrm>
              <a:off x="3071802" y="571480"/>
              <a:ext cx="3000396" cy="1428760"/>
            </a:xfrm>
            <a:prstGeom prst="roundRect">
              <a:avLst>
                <a:gd name="adj" fmla="val 592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EMF Application</a:t>
              </a:r>
            </a:p>
          </p:txBody>
        </p:sp>
        <p:cxnSp>
          <p:nvCxnSpPr>
            <p:cNvPr id="154" name="Gerade Verbindung 153"/>
            <p:cNvCxnSpPr/>
            <p:nvPr/>
          </p:nvCxnSpPr>
          <p:spPr>
            <a:xfrm rot="16200000" flipH="1">
              <a:off x="3292120" y="1222454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Gerade Verbindung 154"/>
            <p:cNvCxnSpPr/>
            <p:nvPr/>
          </p:nvCxnSpPr>
          <p:spPr>
            <a:xfrm>
              <a:off x="4049865" y="1251706"/>
              <a:ext cx="522133" cy="4238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Gerade Verbindung 180"/>
            <p:cNvCxnSpPr/>
            <p:nvPr/>
          </p:nvCxnSpPr>
          <p:spPr>
            <a:xfrm>
              <a:off x="5393537" y="1201261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Gerade Verbindung 181"/>
            <p:cNvCxnSpPr/>
            <p:nvPr/>
          </p:nvCxnSpPr>
          <p:spPr>
            <a:xfrm>
              <a:off x="4706451" y="1247529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Gerade Verbindung 201"/>
            <p:cNvCxnSpPr/>
            <p:nvPr/>
          </p:nvCxnSpPr>
          <p:spPr>
            <a:xfrm>
              <a:off x="3428991" y="1119865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Ellipse 116"/>
            <p:cNvSpPr/>
            <p:nvPr/>
          </p:nvSpPr>
          <p:spPr>
            <a:xfrm>
              <a:off x="3234644" y="905585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8" name="Ellipse 117"/>
            <p:cNvSpPr/>
            <p:nvPr/>
          </p:nvSpPr>
          <p:spPr>
            <a:xfrm>
              <a:off x="3413236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2" name="Ellipse 121"/>
            <p:cNvSpPr/>
            <p:nvPr/>
          </p:nvSpPr>
          <p:spPr>
            <a:xfrm>
              <a:off x="3877582" y="1084180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3" name="Ellipse 122"/>
            <p:cNvSpPr/>
            <p:nvPr/>
          </p:nvSpPr>
          <p:spPr>
            <a:xfrm>
              <a:off x="4556244" y="1048462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4" name="Ellipse 123"/>
            <p:cNvSpPr/>
            <p:nvPr/>
          </p:nvSpPr>
          <p:spPr>
            <a:xfrm>
              <a:off x="4377648" y="14413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8" name="Ellipse 127"/>
            <p:cNvSpPr/>
            <p:nvPr/>
          </p:nvSpPr>
          <p:spPr>
            <a:xfrm>
              <a:off x="4869292" y="134583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9" name="Ellipse 128"/>
            <p:cNvSpPr/>
            <p:nvPr/>
          </p:nvSpPr>
          <p:spPr>
            <a:xfrm>
              <a:off x="5240130" y="9938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0" name="Ellipse 129"/>
            <p:cNvSpPr/>
            <p:nvPr/>
          </p:nvSpPr>
          <p:spPr>
            <a:xfrm>
              <a:off x="5542730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97" name="Gruppieren 96"/>
          <p:cNvGrpSpPr/>
          <p:nvPr/>
        </p:nvGrpSpPr>
        <p:grpSpPr>
          <a:xfrm>
            <a:off x="234248" y="2428868"/>
            <a:ext cx="3000396" cy="1428760"/>
            <a:chOff x="3071802" y="571480"/>
            <a:chExt cx="3000396" cy="1428760"/>
          </a:xfrm>
        </p:grpSpPr>
        <p:sp>
          <p:nvSpPr>
            <p:cNvPr id="98" name="Abgerundetes Rechteck 97"/>
            <p:cNvSpPr/>
            <p:nvPr/>
          </p:nvSpPr>
          <p:spPr>
            <a:xfrm>
              <a:off x="3071802" y="571480"/>
              <a:ext cx="3000396" cy="1428760"/>
            </a:xfrm>
            <a:prstGeom prst="roundRect">
              <a:avLst>
                <a:gd name="adj" fmla="val 592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EMF Application</a:t>
              </a:r>
            </a:p>
          </p:txBody>
        </p:sp>
        <p:cxnSp>
          <p:nvCxnSpPr>
            <p:cNvPr id="99" name="Gerade Verbindung 98"/>
            <p:cNvCxnSpPr/>
            <p:nvPr/>
          </p:nvCxnSpPr>
          <p:spPr>
            <a:xfrm rot="16200000" flipH="1">
              <a:off x="3292120" y="1222454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Gerade Verbindung 99"/>
            <p:cNvCxnSpPr/>
            <p:nvPr/>
          </p:nvCxnSpPr>
          <p:spPr>
            <a:xfrm>
              <a:off x="4049865" y="1251706"/>
              <a:ext cx="522133" cy="4238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Gerade Verbindung 100"/>
            <p:cNvCxnSpPr/>
            <p:nvPr/>
          </p:nvCxnSpPr>
          <p:spPr>
            <a:xfrm>
              <a:off x="5393537" y="1201261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Gerade Verbindung 101"/>
            <p:cNvCxnSpPr/>
            <p:nvPr/>
          </p:nvCxnSpPr>
          <p:spPr>
            <a:xfrm>
              <a:off x="4706451" y="1247529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Gerade Verbindung 102"/>
            <p:cNvCxnSpPr/>
            <p:nvPr/>
          </p:nvCxnSpPr>
          <p:spPr>
            <a:xfrm>
              <a:off x="3428991" y="1119865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Ellipse 103"/>
            <p:cNvSpPr/>
            <p:nvPr/>
          </p:nvSpPr>
          <p:spPr>
            <a:xfrm>
              <a:off x="3234644" y="905585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5" name="Ellipse 104"/>
            <p:cNvSpPr/>
            <p:nvPr/>
          </p:nvSpPr>
          <p:spPr>
            <a:xfrm>
              <a:off x="3413236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6" name="Ellipse 105"/>
            <p:cNvSpPr/>
            <p:nvPr/>
          </p:nvSpPr>
          <p:spPr>
            <a:xfrm>
              <a:off x="3877582" y="1084180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7" name="Ellipse 106"/>
            <p:cNvSpPr/>
            <p:nvPr/>
          </p:nvSpPr>
          <p:spPr>
            <a:xfrm>
              <a:off x="4556244" y="1048462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8" name="Ellipse 147"/>
            <p:cNvSpPr/>
            <p:nvPr/>
          </p:nvSpPr>
          <p:spPr>
            <a:xfrm>
              <a:off x="4377648" y="14413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0" name="Ellipse 149"/>
            <p:cNvSpPr/>
            <p:nvPr/>
          </p:nvSpPr>
          <p:spPr>
            <a:xfrm>
              <a:off x="4869292" y="134583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3" name="Ellipse 152"/>
            <p:cNvSpPr/>
            <p:nvPr/>
          </p:nvSpPr>
          <p:spPr>
            <a:xfrm>
              <a:off x="5240130" y="9938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6" name="Ellipse 155"/>
            <p:cNvSpPr/>
            <p:nvPr/>
          </p:nvSpPr>
          <p:spPr>
            <a:xfrm>
              <a:off x="5542730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31" name="Gruppieren 230"/>
          <p:cNvGrpSpPr/>
          <p:nvPr/>
        </p:nvGrpSpPr>
        <p:grpSpPr>
          <a:xfrm>
            <a:off x="5899921" y="2428868"/>
            <a:ext cx="3000396" cy="1428760"/>
            <a:chOff x="3071802" y="571480"/>
            <a:chExt cx="3000396" cy="1428760"/>
          </a:xfrm>
        </p:grpSpPr>
        <p:sp>
          <p:nvSpPr>
            <p:cNvPr id="232" name="Abgerundetes Rechteck 231"/>
            <p:cNvSpPr/>
            <p:nvPr/>
          </p:nvSpPr>
          <p:spPr>
            <a:xfrm>
              <a:off x="3071802" y="571480"/>
              <a:ext cx="3000396" cy="1428760"/>
            </a:xfrm>
            <a:prstGeom prst="roundRect">
              <a:avLst>
                <a:gd name="adj" fmla="val 592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EMF Application</a:t>
              </a:r>
            </a:p>
          </p:txBody>
        </p:sp>
        <p:cxnSp>
          <p:nvCxnSpPr>
            <p:cNvPr id="233" name="Gerade Verbindung 232"/>
            <p:cNvCxnSpPr/>
            <p:nvPr/>
          </p:nvCxnSpPr>
          <p:spPr>
            <a:xfrm rot="16200000" flipH="1">
              <a:off x="3292120" y="1222454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Gerade Verbindung 233"/>
            <p:cNvCxnSpPr/>
            <p:nvPr/>
          </p:nvCxnSpPr>
          <p:spPr>
            <a:xfrm>
              <a:off x="4049865" y="1251706"/>
              <a:ext cx="522133" cy="4238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Gerade Verbindung 234"/>
            <p:cNvCxnSpPr/>
            <p:nvPr/>
          </p:nvCxnSpPr>
          <p:spPr>
            <a:xfrm>
              <a:off x="5393537" y="1201261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Gerade Verbindung 235"/>
            <p:cNvCxnSpPr/>
            <p:nvPr/>
          </p:nvCxnSpPr>
          <p:spPr>
            <a:xfrm>
              <a:off x="4706451" y="1247529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Gerade Verbindung 236"/>
            <p:cNvCxnSpPr/>
            <p:nvPr/>
          </p:nvCxnSpPr>
          <p:spPr>
            <a:xfrm>
              <a:off x="3428991" y="1119865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8" name="Ellipse 237"/>
            <p:cNvSpPr/>
            <p:nvPr/>
          </p:nvSpPr>
          <p:spPr>
            <a:xfrm>
              <a:off x="3234644" y="905585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9" name="Ellipse 238"/>
            <p:cNvSpPr/>
            <p:nvPr/>
          </p:nvSpPr>
          <p:spPr>
            <a:xfrm>
              <a:off x="3413236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0" name="Ellipse 239"/>
            <p:cNvSpPr/>
            <p:nvPr/>
          </p:nvSpPr>
          <p:spPr>
            <a:xfrm>
              <a:off x="3877582" y="1084180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1" name="Ellipse 240"/>
            <p:cNvSpPr/>
            <p:nvPr/>
          </p:nvSpPr>
          <p:spPr>
            <a:xfrm>
              <a:off x="4556244" y="1048462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2" name="Ellipse 241"/>
            <p:cNvSpPr/>
            <p:nvPr/>
          </p:nvSpPr>
          <p:spPr>
            <a:xfrm>
              <a:off x="4377648" y="14413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3" name="Ellipse 242"/>
            <p:cNvSpPr/>
            <p:nvPr/>
          </p:nvSpPr>
          <p:spPr>
            <a:xfrm>
              <a:off x="4869292" y="134583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4" name="Ellipse 243"/>
            <p:cNvSpPr/>
            <p:nvPr/>
          </p:nvSpPr>
          <p:spPr>
            <a:xfrm>
              <a:off x="5240130" y="9938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5" name="Ellipse 244"/>
            <p:cNvSpPr/>
            <p:nvPr/>
          </p:nvSpPr>
          <p:spPr>
            <a:xfrm>
              <a:off x="5542730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47" name="Abgerundetes Rechteck 246"/>
          <p:cNvSpPr/>
          <p:nvPr/>
        </p:nvSpPr>
        <p:spPr>
          <a:xfrm>
            <a:off x="2428860" y="4929198"/>
            <a:ext cx="4292972" cy="1143008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0" name="Form 249"/>
          <p:cNvCxnSpPr>
            <a:stCxn id="98" idx="3"/>
          </p:cNvCxnSpPr>
          <p:nvPr/>
        </p:nvCxnSpPr>
        <p:spPr>
          <a:xfrm>
            <a:off x="3234644" y="3143248"/>
            <a:ext cx="800557" cy="1785950"/>
          </a:xfrm>
          <a:prstGeom prst="bentConnector2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Form 251"/>
          <p:cNvCxnSpPr>
            <a:stCxn id="232" idx="1"/>
          </p:cNvCxnSpPr>
          <p:nvPr/>
        </p:nvCxnSpPr>
        <p:spPr>
          <a:xfrm rot="10800000" flipV="1">
            <a:off x="5063643" y="3143248"/>
            <a:ext cx="836279" cy="1785950"/>
          </a:xfrm>
          <a:prstGeom prst="bentConnector2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3109194" y="3463046"/>
            <a:ext cx="2928958" cy="3346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The CDO Model Repository - Perfect  for the Enterprise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Abgerundetes Rechteck 97"/>
          <p:cNvSpPr/>
          <p:nvPr/>
        </p:nvSpPr>
        <p:spPr>
          <a:xfrm>
            <a:off x="234248" y="2428868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99" name="Gerade Verbindung 98"/>
          <p:cNvCxnSpPr/>
          <p:nvPr/>
        </p:nvCxnSpPr>
        <p:spPr>
          <a:xfrm rot="16200000" flipH="1">
            <a:off x="454566" y="3079842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99"/>
          <p:cNvCxnSpPr/>
          <p:nvPr/>
        </p:nvCxnSpPr>
        <p:spPr>
          <a:xfrm>
            <a:off x="1212311" y="3109094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100"/>
          <p:cNvCxnSpPr/>
          <p:nvPr/>
        </p:nvCxnSpPr>
        <p:spPr>
          <a:xfrm>
            <a:off x="2555983" y="305864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101"/>
          <p:cNvCxnSpPr/>
          <p:nvPr/>
        </p:nvCxnSpPr>
        <p:spPr>
          <a:xfrm>
            <a:off x="1868897" y="3104917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102"/>
          <p:cNvCxnSpPr/>
          <p:nvPr/>
        </p:nvCxnSpPr>
        <p:spPr>
          <a:xfrm>
            <a:off x="591437" y="2977253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Ellipse 103"/>
          <p:cNvSpPr/>
          <p:nvPr/>
        </p:nvSpPr>
        <p:spPr>
          <a:xfrm>
            <a:off x="397090" y="276297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Ellipse 104"/>
          <p:cNvSpPr/>
          <p:nvPr/>
        </p:nvSpPr>
        <p:spPr>
          <a:xfrm>
            <a:off x="575682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Ellipse 105"/>
          <p:cNvSpPr/>
          <p:nvPr/>
        </p:nvSpPr>
        <p:spPr>
          <a:xfrm>
            <a:off x="1040028" y="294156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Ellipse 106"/>
          <p:cNvSpPr/>
          <p:nvPr/>
        </p:nvSpPr>
        <p:spPr>
          <a:xfrm>
            <a:off x="1718690" y="290585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8" name="Ellipse 147"/>
          <p:cNvSpPr/>
          <p:nvPr/>
        </p:nvSpPr>
        <p:spPr>
          <a:xfrm>
            <a:off x="1540094" y="32987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0" name="Ellipse 149"/>
          <p:cNvSpPr/>
          <p:nvPr/>
        </p:nvSpPr>
        <p:spPr>
          <a:xfrm>
            <a:off x="2031738" y="320322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3" name="Ellipse 152"/>
          <p:cNvSpPr/>
          <p:nvPr/>
        </p:nvSpPr>
        <p:spPr>
          <a:xfrm>
            <a:off x="2402576" y="28512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6" name="Ellipse 155"/>
          <p:cNvSpPr/>
          <p:nvPr/>
        </p:nvSpPr>
        <p:spPr>
          <a:xfrm>
            <a:off x="2705176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2" name="Abgerundetes Rechteck 231"/>
          <p:cNvSpPr/>
          <p:nvPr/>
        </p:nvSpPr>
        <p:spPr>
          <a:xfrm>
            <a:off x="5899921" y="2428868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233" name="Gerade Verbindung 232"/>
          <p:cNvCxnSpPr/>
          <p:nvPr/>
        </p:nvCxnSpPr>
        <p:spPr>
          <a:xfrm rot="16200000" flipH="1">
            <a:off x="6120239" y="3079842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Gerade Verbindung 233"/>
          <p:cNvCxnSpPr/>
          <p:nvPr/>
        </p:nvCxnSpPr>
        <p:spPr>
          <a:xfrm>
            <a:off x="6877984" y="3109094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Gerade Verbindung 234"/>
          <p:cNvCxnSpPr/>
          <p:nvPr/>
        </p:nvCxnSpPr>
        <p:spPr>
          <a:xfrm>
            <a:off x="8221656" y="305864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Gerade Verbindung 235"/>
          <p:cNvCxnSpPr/>
          <p:nvPr/>
        </p:nvCxnSpPr>
        <p:spPr>
          <a:xfrm>
            <a:off x="7534570" y="3104917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Gerade Verbindung 236"/>
          <p:cNvCxnSpPr/>
          <p:nvPr/>
        </p:nvCxnSpPr>
        <p:spPr>
          <a:xfrm>
            <a:off x="6257110" y="2977253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Ellipse 237"/>
          <p:cNvSpPr/>
          <p:nvPr/>
        </p:nvSpPr>
        <p:spPr>
          <a:xfrm>
            <a:off x="6062763" y="276297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9" name="Ellipse 238"/>
          <p:cNvSpPr/>
          <p:nvPr/>
        </p:nvSpPr>
        <p:spPr>
          <a:xfrm>
            <a:off x="6241355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0" name="Ellipse 239"/>
          <p:cNvSpPr/>
          <p:nvPr/>
        </p:nvSpPr>
        <p:spPr>
          <a:xfrm>
            <a:off x="6705701" y="294156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1" name="Ellipse 240"/>
          <p:cNvSpPr/>
          <p:nvPr/>
        </p:nvSpPr>
        <p:spPr>
          <a:xfrm>
            <a:off x="7384363" y="290585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2" name="Ellipse 241"/>
          <p:cNvSpPr/>
          <p:nvPr/>
        </p:nvSpPr>
        <p:spPr>
          <a:xfrm>
            <a:off x="7205767" y="32987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3" name="Ellipse 242"/>
          <p:cNvSpPr/>
          <p:nvPr/>
        </p:nvSpPr>
        <p:spPr>
          <a:xfrm>
            <a:off x="7697411" y="320322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4" name="Ellipse 243"/>
          <p:cNvSpPr/>
          <p:nvPr/>
        </p:nvSpPr>
        <p:spPr>
          <a:xfrm>
            <a:off x="8068249" y="28512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5" name="Ellipse 244"/>
          <p:cNvSpPr/>
          <p:nvPr/>
        </p:nvSpPr>
        <p:spPr>
          <a:xfrm>
            <a:off x="8370849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4929198"/>
            <a:ext cx="4292972" cy="1143008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4119882" y="101062"/>
            <a:ext cx="1104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smtClean="0">
                <a:solidFill>
                  <a:srgbClr val="00B050"/>
                </a:solidFill>
              </a:rPr>
              <a:t>Modify</a:t>
            </a:r>
            <a:endParaRPr lang="de-DE" sz="2400" b="1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0" name="Form 249"/>
          <p:cNvCxnSpPr>
            <a:stCxn id="98" idx="3"/>
          </p:cNvCxnSpPr>
          <p:nvPr/>
        </p:nvCxnSpPr>
        <p:spPr>
          <a:xfrm>
            <a:off x="3234644" y="3143248"/>
            <a:ext cx="800557" cy="1785950"/>
          </a:xfrm>
          <a:prstGeom prst="bentConnector2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Form 251"/>
          <p:cNvCxnSpPr>
            <a:stCxn id="232" idx="1"/>
          </p:cNvCxnSpPr>
          <p:nvPr/>
        </p:nvCxnSpPr>
        <p:spPr>
          <a:xfrm rot="10800000" flipV="1">
            <a:off x="5063643" y="3143248"/>
            <a:ext cx="836279" cy="1785950"/>
          </a:xfrm>
          <a:prstGeom prst="bentConnector2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3109194" y="3463046"/>
            <a:ext cx="2928958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The CDO Model Repository - Perfect  for the Enterprise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Abgerundetes Rechteck 97"/>
          <p:cNvSpPr/>
          <p:nvPr/>
        </p:nvSpPr>
        <p:spPr>
          <a:xfrm>
            <a:off x="234248" y="2428868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99" name="Gerade Verbindung 98"/>
          <p:cNvCxnSpPr/>
          <p:nvPr/>
        </p:nvCxnSpPr>
        <p:spPr>
          <a:xfrm rot="16200000" flipH="1">
            <a:off x="454566" y="3079842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99"/>
          <p:cNvCxnSpPr/>
          <p:nvPr/>
        </p:nvCxnSpPr>
        <p:spPr>
          <a:xfrm>
            <a:off x="1212311" y="3109094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100"/>
          <p:cNvCxnSpPr/>
          <p:nvPr/>
        </p:nvCxnSpPr>
        <p:spPr>
          <a:xfrm>
            <a:off x="2555983" y="305864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101"/>
          <p:cNvCxnSpPr/>
          <p:nvPr/>
        </p:nvCxnSpPr>
        <p:spPr>
          <a:xfrm>
            <a:off x="1868897" y="3104917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102"/>
          <p:cNvCxnSpPr/>
          <p:nvPr/>
        </p:nvCxnSpPr>
        <p:spPr>
          <a:xfrm>
            <a:off x="591437" y="2977253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Ellipse 103"/>
          <p:cNvSpPr/>
          <p:nvPr/>
        </p:nvSpPr>
        <p:spPr>
          <a:xfrm>
            <a:off x="397090" y="276297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Ellipse 104"/>
          <p:cNvSpPr/>
          <p:nvPr/>
        </p:nvSpPr>
        <p:spPr>
          <a:xfrm>
            <a:off x="575682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Ellipse 105"/>
          <p:cNvSpPr/>
          <p:nvPr/>
        </p:nvSpPr>
        <p:spPr>
          <a:xfrm>
            <a:off x="1040028" y="294156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Ellipse 106"/>
          <p:cNvSpPr/>
          <p:nvPr/>
        </p:nvSpPr>
        <p:spPr>
          <a:xfrm>
            <a:off x="1718690" y="290585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8" name="Ellipse 147"/>
          <p:cNvSpPr/>
          <p:nvPr/>
        </p:nvSpPr>
        <p:spPr>
          <a:xfrm>
            <a:off x="1540094" y="32987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0" name="Ellipse 149"/>
          <p:cNvSpPr/>
          <p:nvPr/>
        </p:nvSpPr>
        <p:spPr>
          <a:xfrm>
            <a:off x="2031738" y="320322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3" name="Ellipse 152"/>
          <p:cNvSpPr/>
          <p:nvPr/>
        </p:nvSpPr>
        <p:spPr>
          <a:xfrm>
            <a:off x="2402576" y="28512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6" name="Ellipse 155"/>
          <p:cNvSpPr/>
          <p:nvPr/>
        </p:nvSpPr>
        <p:spPr>
          <a:xfrm>
            <a:off x="2705176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2" name="Abgerundetes Rechteck 231"/>
          <p:cNvSpPr/>
          <p:nvPr/>
        </p:nvSpPr>
        <p:spPr>
          <a:xfrm>
            <a:off x="5899921" y="2428868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233" name="Gerade Verbindung 232"/>
          <p:cNvCxnSpPr/>
          <p:nvPr/>
        </p:nvCxnSpPr>
        <p:spPr>
          <a:xfrm rot="16200000" flipH="1">
            <a:off x="6120239" y="3079842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Gerade Verbindung 233"/>
          <p:cNvCxnSpPr/>
          <p:nvPr/>
        </p:nvCxnSpPr>
        <p:spPr>
          <a:xfrm>
            <a:off x="6877984" y="3109094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Gerade Verbindung 234"/>
          <p:cNvCxnSpPr/>
          <p:nvPr/>
        </p:nvCxnSpPr>
        <p:spPr>
          <a:xfrm>
            <a:off x="8221656" y="305864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Gerade Verbindung 235"/>
          <p:cNvCxnSpPr/>
          <p:nvPr/>
        </p:nvCxnSpPr>
        <p:spPr>
          <a:xfrm>
            <a:off x="7534570" y="3104917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Gerade Verbindung 236"/>
          <p:cNvCxnSpPr/>
          <p:nvPr/>
        </p:nvCxnSpPr>
        <p:spPr>
          <a:xfrm>
            <a:off x="6257110" y="2977253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Ellipse 237"/>
          <p:cNvSpPr/>
          <p:nvPr/>
        </p:nvSpPr>
        <p:spPr>
          <a:xfrm>
            <a:off x="6062763" y="276297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9" name="Ellipse 238"/>
          <p:cNvSpPr/>
          <p:nvPr/>
        </p:nvSpPr>
        <p:spPr>
          <a:xfrm>
            <a:off x="6241355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0" name="Ellipse 239"/>
          <p:cNvSpPr/>
          <p:nvPr/>
        </p:nvSpPr>
        <p:spPr>
          <a:xfrm>
            <a:off x="6705701" y="294156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1" name="Ellipse 240"/>
          <p:cNvSpPr/>
          <p:nvPr/>
        </p:nvSpPr>
        <p:spPr>
          <a:xfrm>
            <a:off x="7384363" y="290585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2" name="Ellipse 241"/>
          <p:cNvSpPr/>
          <p:nvPr/>
        </p:nvSpPr>
        <p:spPr>
          <a:xfrm>
            <a:off x="7205767" y="32987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3" name="Ellipse 242"/>
          <p:cNvSpPr/>
          <p:nvPr/>
        </p:nvSpPr>
        <p:spPr>
          <a:xfrm>
            <a:off x="7697411" y="320322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4" name="Ellipse 243"/>
          <p:cNvSpPr/>
          <p:nvPr/>
        </p:nvSpPr>
        <p:spPr>
          <a:xfrm>
            <a:off x="8068249" y="28512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5" name="Ellipse 244"/>
          <p:cNvSpPr/>
          <p:nvPr/>
        </p:nvSpPr>
        <p:spPr>
          <a:xfrm>
            <a:off x="8370849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4929198"/>
            <a:ext cx="4292972" cy="1143008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4645137" y="2028758"/>
            <a:ext cx="1196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smtClean="0">
                <a:solidFill>
                  <a:srgbClr val="00B050"/>
                </a:solidFill>
              </a:rPr>
              <a:t>Commit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0" name="Form 249"/>
          <p:cNvCxnSpPr>
            <a:stCxn id="98" idx="3"/>
          </p:cNvCxnSpPr>
          <p:nvPr/>
        </p:nvCxnSpPr>
        <p:spPr>
          <a:xfrm>
            <a:off x="3234644" y="3143248"/>
            <a:ext cx="800557" cy="1785950"/>
          </a:xfrm>
          <a:prstGeom prst="bentConnector2">
            <a:avLst/>
          </a:prstGeom>
          <a:ln w="76200">
            <a:solidFill>
              <a:srgbClr val="00B050"/>
            </a:solidFill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Form 251"/>
          <p:cNvCxnSpPr>
            <a:stCxn id="232" idx="1"/>
          </p:cNvCxnSpPr>
          <p:nvPr/>
        </p:nvCxnSpPr>
        <p:spPr>
          <a:xfrm rot="10800000" flipV="1">
            <a:off x="5063643" y="3143248"/>
            <a:ext cx="836279" cy="1785950"/>
          </a:xfrm>
          <a:prstGeom prst="bentConnector2">
            <a:avLst/>
          </a:prstGeom>
          <a:ln w="762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3109194" y="3463046"/>
            <a:ext cx="2928958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The CDO Model Repository - Perfect  for the Enterprise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Abgerundetes Rechteck 97"/>
          <p:cNvSpPr/>
          <p:nvPr/>
        </p:nvSpPr>
        <p:spPr>
          <a:xfrm>
            <a:off x="234248" y="2428868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99" name="Gerade Verbindung 98"/>
          <p:cNvCxnSpPr/>
          <p:nvPr/>
        </p:nvCxnSpPr>
        <p:spPr>
          <a:xfrm rot="16200000" flipH="1">
            <a:off x="454566" y="3079842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99"/>
          <p:cNvCxnSpPr/>
          <p:nvPr/>
        </p:nvCxnSpPr>
        <p:spPr>
          <a:xfrm>
            <a:off x="1212311" y="3109094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100"/>
          <p:cNvCxnSpPr/>
          <p:nvPr/>
        </p:nvCxnSpPr>
        <p:spPr>
          <a:xfrm>
            <a:off x="2555983" y="305864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101"/>
          <p:cNvCxnSpPr/>
          <p:nvPr/>
        </p:nvCxnSpPr>
        <p:spPr>
          <a:xfrm>
            <a:off x="1868897" y="3104917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102"/>
          <p:cNvCxnSpPr/>
          <p:nvPr/>
        </p:nvCxnSpPr>
        <p:spPr>
          <a:xfrm>
            <a:off x="591437" y="2977253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Ellipse 103"/>
          <p:cNvSpPr/>
          <p:nvPr/>
        </p:nvSpPr>
        <p:spPr>
          <a:xfrm>
            <a:off x="397090" y="276297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Ellipse 104"/>
          <p:cNvSpPr/>
          <p:nvPr/>
        </p:nvSpPr>
        <p:spPr>
          <a:xfrm>
            <a:off x="575682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Ellipse 105"/>
          <p:cNvSpPr/>
          <p:nvPr/>
        </p:nvSpPr>
        <p:spPr>
          <a:xfrm>
            <a:off x="1040028" y="294156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Ellipse 106"/>
          <p:cNvSpPr/>
          <p:nvPr/>
        </p:nvSpPr>
        <p:spPr>
          <a:xfrm>
            <a:off x="1718690" y="290585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8" name="Ellipse 147"/>
          <p:cNvSpPr/>
          <p:nvPr/>
        </p:nvSpPr>
        <p:spPr>
          <a:xfrm>
            <a:off x="1540094" y="3298759"/>
            <a:ext cx="357191" cy="35719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0" name="Ellipse 149"/>
          <p:cNvSpPr/>
          <p:nvPr/>
        </p:nvSpPr>
        <p:spPr>
          <a:xfrm>
            <a:off x="2031738" y="3203225"/>
            <a:ext cx="357191" cy="35719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3" name="Ellipse 152"/>
          <p:cNvSpPr/>
          <p:nvPr/>
        </p:nvSpPr>
        <p:spPr>
          <a:xfrm>
            <a:off x="2402576" y="28512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6" name="Ellipse 155"/>
          <p:cNvSpPr/>
          <p:nvPr/>
        </p:nvSpPr>
        <p:spPr>
          <a:xfrm>
            <a:off x="2705176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2" name="Abgerundetes Rechteck 231"/>
          <p:cNvSpPr/>
          <p:nvPr/>
        </p:nvSpPr>
        <p:spPr>
          <a:xfrm>
            <a:off x="5899921" y="2428868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233" name="Gerade Verbindung 232"/>
          <p:cNvCxnSpPr/>
          <p:nvPr/>
        </p:nvCxnSpPr>
        <p:spPr>
          <a:xfrm rot="16200000" flipH="1">
            <a:off x="6120239" y="3079842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Gerade Verbindung 233"/>
          <p:cNvCxnSpPr/>
          <p:nvPr/>
        </p:nvCxnSpPr>
        <p:spPr>
          <a:xfrm>
            <a:off x="6877984" y="3109094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Gerade Verbindung 234"/>
          <p:cNvCxnSpPr/>
          <p:nvPr/>
        </p:nvCxnSpPr>
        <p:spPr>
          <a:xfrm>
            <a:off x="8221656" y="305864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Gerade Verbindung 235"/>
          <p:cNvCxnSpPr/>
          <p:nvPr/>
        </p:nvCxnSpPr>
        <p:spPr>
          <a:xfrm>
            <a:off x="7534570" y="3104917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Gerade Verbindung 236"/>
          <p:cNvCxnSpPr/>
          <p:nvPr/>
        </p:nvCxnSpPr>
        <p:spPr>
          <a:xfrm>
            <a:off x="6257110" y="2977253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Ellipse 237"/>
          <p:cNvSpPr/>
          <p:nvPr/>
        </p:nvSpPr>
        <p:spPr>
          <a:xfrm>
            <a:off x="6062763" y="276297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9" name="Ellipse 238"/>
          <p:cNvSpPr/>
          <p:nvPr/>
        </p:nvSpPr>
        <p:spPr>
          <a:xfrm>
            <a:off x="6241355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0" name="Ellipse 239"/>
          <p:cNvSpPr/>
          <p:nvPr/>
        </p:nvSpPr>
        <p:spPr>
          <a:xfrm>
            <a:off x="6705701" y="294156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1" name="Ellipse 240"/>
          <p:cNvSpPr/>
          <p:nvPr/>
        </p:nvSpPr>
        <p:spPr>
          <a:xfrm>
            <a:off x="7384363" y="290585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2" name="Ellipse 241"/>
          <p:cNvSpPr/>
          <p:nvPr/>
        </p:nvSpPr>
        <p:spPr>
          <a:xfrm>
            <a:off x="7205767" y="32987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3" name="Ellipse 242"/>
          <p:cNvSpPr/>
          <p:nvPr/>
        </p:nvSpPr>
        <p:spPr>
          <a:xfrm>
            <a:off x="7697411" y="320322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4" name="Ellipse 243"/>
          <p:cNvSpPr/>
          <p:nvPr/>
        </p:nvSpPr>
        <p:spPr>
          <a:xfrm>
            <a:off x="8068249" y="28512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5" name="Ellipse 244"/>
          <p:cNvSpPr/>
          <p:nvPr/>
        </p:nvSpPr>
        <p:spPr>
          <a:xfrm>
            <a:off x="8370849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4929198"/>
            <a:ext cx="4292972" cy="1143008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52" name="Textfeld 51"/>
          <p:cNvSpPr txBox="1"/>
          <p:nvPr/>
        </p:nvSpPr>
        <p:spPr>
          <a:xfrm>
            <a:off x="2555983" y="4429132"/>
            <a:ext cx="1445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smtClean="0">
                <a:solidFill>
                  <a:srgbClr val="00B050"/>
                </a:solidFill>
              </a:rPr>
              <a:t>Invalidate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0" name="Form 249"/>
          <p:cNvCxnSpPr>
            <a:stCxn id="98" idx="3"/>
          </p:cNvCxnSpPr>
          <p:nvPr/>
        </p:nvCxnSpPr>
        <p:spPr>
          <a:xfrm>
            <a:off x="3234644" y="3143248"/>
            <a:ext cx="800557" cy="1785950"/>
          </a:xfrm>
          <a:prstGeom prst="bentConnector2">
            <a:avLst/>
          </a:prstGeom>
          <a:ln w="762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Form 251"/>
          <p:cNvCxnSpPr>
            <a:stCxn id="232" idx="1"/>
          </p:cNvCxnSpPr>
          <p:nvPr/>
        </p:nvCxnSpPr>
        <p:spPr>
          <a:xfrm rot="10800000" flipV="1">
            <a:off x="5063643" y="3143248"/>
            <a:ext cx="836279" cy="1785950"/>
          </a:xfrm>
          <a:prstGeom prst="bentConnector2">
            <a:avLst/>
          </a:prstGeom>
          <a:ln w="76200">
            <a:solidFill>
              <a:srgbClr val="00B050"/>
            </a:solidFill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3109194" y="3463046"/>
            <a:ext cx="2928958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The CDO Model Repository - Perfect  for the Enterprise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Abgerundetes Rechteck 97"/>
          <p:cNvSpPr/>
          <p:nvPr/>
        </p:nvSpPr>
        <p:spPr>
          <a:xfrm>
            <a:off x="234248" y="2428868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99" name="Gerade Verbindung 98"/>
          <p:cNvCxnSpPr/>
          <p:nvPr/>
        </p:nvCxnSpPr>
        <p:spPr>
          <a:xfrm rot="16200000" flipH="1">
            <a:off x="454566" y="3079842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99"/>
          <p:cNvCxnSpPr/>
          <p:nvPr/>
        </p:nvCxnSpPr>
        <p:spPr>
          <a:xfrm>
            <a:off x="1212311" y="3109094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100"/>
          <p:cNvCxnSpPr/>
          <p:nvPr/>
        </p:nvCxnSpPr>
        <p:spPr>
          <a:xfrm>
            <a:off x="2555983" y="305864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101"/>
          <p:cNvCxnSpPr/>
          <p:nvPr/>
        </p:nvCxnSpPr>
        <p:spPr>
          <a:xfrm>
            <a:off x="1868897" y="3104917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102"/>
          <p:cNvCxnSpPr/>
          <p:nvPr/>
        </p:nvCxnSpPr>
        <p:spPr>
          <a:xfrm>
            <a:off x="591437" y="2977253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Ellipse 103"/>
          <p:cNvSpPr/>
          <p:nvPr/>
        </p:nvSpPr>
        <p:spPr>
          <a:xfrm>
            <a:off x="397090" y="276297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Ellipse 104"/>
          <p:cNvSpPr/>
          <p:nvPr/>
        </p:nvSpPr>
        <p:spPr>
          <a:xfrm>
            <a:off x="575682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Ellipse 105"/>
          <p:cNvSpPr/>
          <p:nvPr/>
        </p:nvSpPr>
        <p:spPr>
          <a:xfrm>
            <a:off x="1040028" y="294156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Ellipse 106"/>
          <p:cNvSpPr/>
          <p:nvPr/>
        </p:nvSpPr>
        <p:spPr>
          <a:xfrm>
            <a:off x="1718690" y="290585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8" name="Ellipse 147"/>
          <p:cNvSpPr/>
          <p:nvPr/>
        </p:nvSpPr>
        <p:spPr>
          <a:xfrm>
            <a:off x="1540094" y="3298759"/>
            <a:ext cx="357191" cy="35719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0" name="Ellipse 149"/>
          <p:cNvSpPr/>
          <p:nvPr/>
        </p:nvSpPr>
        <p:spPr>
          <a:xfrm>
            <a:off x="2031738" y="3203225"/>
            <a:ext cx="357191" cy="35719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3" name="Ellipse 152"/>
          <p:cNvSpPr/>
          <p:nvPr/>
        </p:nvSpPr>
        <p:spPr>
          <a:xfrm>
            <a:off x="2402576" y="28512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6" name="Ellipse 155"/>
          <p:cNvSpPr/>
          <p:nvPr/>
        </p:nvSpPr>
        <p:spPr>
          <a:xfrm>
            <a:off x="2705176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2" name="Abgerundetes Rechteck 231"/>
          <p:cNvSpPr/>
          <p:nvPr/>
        </p:nvSpPr>
        <p:spPr>
          <a:xfrm>
            <a:off x="5899921" y="2428868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233" name="Gerade Verbindung 232"/>
          <p:cNvCxnSpPr/>
          <p:nvPr/>
        </p:nvCxnSpPr>
        <p:spPr>
          <a:xfrm rot="16200000" flipH="1">
            <a:off x="6120239" y="3079842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Gerade Verbindung 233"/>
          <p:cNvCxnSpPr/>
          <p:nvPr/>
        </p:nvCxnSpPr>
        <p:spPr>
          <a:xfrm>
            <a:off x="6877984" y="3109094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Gerade Verbindung 234"/>
          <p:cNvCxnSpPr/>
          <p:nvPr/>
        </p:nvCxnSpPr>
        <p:spPr>
          <a:xfrm>
            <a:off x="8221656" y="305864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Gerade Verbindung 235"/>
          <p:cNvCxnSpPr/>
          <p:nvPr/>
        </p:nvCxnSpPr>
        <p:spPr>
          <a:xfrm>
            <a:off x="7534570" y="3104917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Gerade Verbindung 236"/>
          <p:cNvCxnSpPr/>
          <p:nvPr/>
        </p:nvCxnSpPr>
        <p:spPr>
          <a:xfrm>
            <a:off x="6257110" y="2977253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Ellipse 237"/>
          <p:cNvSpPr/>
          <p:nvPr/>
        </p:nvSpPr>
        <p:spPr>
          <a:xfrm>
            <a:off x="6062763" y="276297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9" name="Ellipse 238"/>
          <p:cNvSpPr/>
          <p:nvPr/>
        </p:nvSpPr>
        <p:spPr>
          <a:xfrm>
            <a:off x="6241355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0" name="Ellipse 239"/>
          <p:cNvSpPr/>
          <p:nvPr/>
        </p:nvSpPr>
        <p:spPr>
          <a:xfrm>
            <a:off x="6705701" y="294156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1" name="Ellipse 240"/>
          <p:cNvSpPr/>
          <p:nvPr/>
        </p:nvSpPr>
        <p:spPr>
          <a:xfrm>
            <a:off x="7384363" y="290585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2" name="Ellipse 241"/>
          <p:cNvSpPr/>
          <p:nvPr/>
        </p:nvSpPr>
        <p:spPr>
          <a:xfrm>
            <a:off x="7205767" y="3298759"/>
            <a:ext cx="357191" cy="35719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3" name="Ellipse 242"/>
          <p:cNvSpPr/>
          <p:nvPr/>
        </p:nvSpPr>
        <p:spPr>
          <a:xfrm>
            <a:off x="7697411" y="3203225"/>
            <a:ext cx="357191" cy="35719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4" name="Ellipse 243"/>
          <p:cNvSpPr/>
          <p:nvPr/>
        </p:nvSpPr>
        <p:spPr>
          <a:xfrm>
            <a:off x="8068249" y="28512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5" name="Ellipse 244"/>
          <p:cNvSpPr/>
          <p:nvPr/>
        </p:nvSpPr>
        <p:spPr>
          <a:xfrm>
            <a:off x="8370849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4929198"/>
            <a:ext cx="4292972" cy="1143008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5152647" y="4429132"/>
            <a:ext cx="1445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smtClean="0">
                <a:solidFill>
                  <a:srgbClr val="00B050"/>
                </a:solidFill>
              </a:rPr>
              <a:t>Invalidate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0" name="Form 249"/>
          <p:cNvCxnSpPr>
            <a:stCxn id="98" idx="3"/>
          </p:cNvCxnSpPr>
          <p:nvPr/>
        </p:nvCxnSpPr>
        <p:spPr>
          <a:xfrm>
            <a:off x="3234644" y="3143248"/>
            <a:ext cx="800557" cy="1785950"/>
          </a:xfrm>
          <a:prstGeom prst="bentConnector2">
            <a:avLst/>
          </a:prstGeom>
          <a:ln w="76200">
            <a:solidFill>
              <a:srgbClr val="00B05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Form 251"/>
          <p:cNvCxnSpPr>
            <a:stCxn id="232" idx="1"/>
          </p:cNvCxnSpPr>
          <p:nvPr/>
        </p:nvCxnSpPr>
        <p:spPr>
          <a:xfrm rot="10800000" flipV="1">
            <a:off x="5063643" y="3143248"/>
            <a:ext cx="836279" cy="1785950"/>
          </a:xfrm>
          <a:prstGeom prst="bentConnector2">
            <a:avLst/>
          </a:prstGeom>
          <a:ln w="762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3109194" y="3463046"/>
            <a:ext cx="2928958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The CDO Model Repository - Perfect  for the Enterprise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2010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Abgerundetes Rechteck 97"/>
          <p:cNvSpPr/>
          <p:nvPr/>
        </p:nvSpPr>
        <p:spPr>
          <a:xfrm>
            <a:off x="234248" y="2428868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99" name="Gerade Verbindung 98"/>
          <p:cNvCxnSpPr/>
          <p:nvPr/>
        </p:nvCxnSpPr>
        <p:spPr>
          <a:xfrm rot="16200000" flipH="1">
            <a:off x="454566" y="3079842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99"/>
          <p:cNvCxnSpPr/>
          <p:nvPr/>
        </p:nvCxnSpPr>
        <p:spPr>
          <a:xfrm>
            <a:off x="1212311" y="3109094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100"/>
          <p:cNvCxnSpPr/>
          <p:nvPr/>
        </p:nvCxnSpPr>
        <p:spPr>
          <a:xfrm>
            <a:off x="2555983" y="305864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101"/>
          <p:cNvCxnSpPr/>
          <p:nvPr/>
        </p:nvCxnSpPr>
        <p:spPr>
          <a:xfrm>
            <a:off x="1868897" y="3104917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102"/>
          <p:cNvCxnSpPr/>
          <p:nvPr/>
        </p:nvCxnSpPr>
        <p:spPr>
          <a:xfrm>
            <a:off x="591437" y="2977253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Ellipse 103"/>
          <p:cNvSpPr/>
          <p:nvPr/>
        </p:nvSpPr>
        <p:spPr>
          <a:xfrm>
            <a:off x="397090" y="276297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Ellipse 104"/>
          <p:cNvSpPr/>
          <p:nvPr/>
        </p:nvSpPr>
        <p:spPr>
          <a:xfrm>
            <a:off x="575682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Ellipse 105"/>
          <p:cNvSpPr/>
          <p:nvPr/>
        </p:nvSpPr>
        <p:spPr>
          <a:xfrm>
            <a:off x="1040028" y="294156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Ellipse 106"/>
          <p:cNvSpPr/>
          <p:nvPr/>
        </p:nvSpPr>
        <p:spPr>
          <a:xfrm>
            <a:off x="1718690" y="290585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8" name="Ellipse 147"/>
          <p:cNvSpPr/>
          <p:nvPr/>
        </p:nvSpPr>
        <p:spPr>
          <a:xfrm>
            <a:off x="1540094" y="32987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0" name="Ellipse 149"/>
          <p:cNvSpPr/>
          <p:nvPr/>
        </p:nvSpPr>
        <p:spPr>
          <a:xfrm>
            <a:off x="2031738" y="320322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3" name="Ellipse 152"/>
          <p:cNvSpPr/>
          <p:nvPr/>
        </p:nvSpPr>
        <p:spPr>
          <a:xfrm>
            <a:off x="2402576" y="28512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6" name="Ellipse 155"/>
          <p:cNvSpPr/>
          <p:nvPr/>
        </p:nvSpPr>
        <p:spPr>
          <a:xfrm>
            <a:off x="2705176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2" name="Abgerundetes Rechteck 231"/>
          <p:cNvSpPr/>
          <p:nvPr/>
        </p:nvSpPr>
        <p:spPr>
          <a:xfrm>
            <a:off x="5899921" y="2428868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233" name="Gerade Verbindung 232"/>
          <p:cNvCxnSpPr/>
          <p:nvPr/>
        </p:nvCxnSpPr>
        <p:spPr>
          <a:xfrm rot="16200000" flipH="1">
            <a:off x="6120239" y="3079842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Gerade Verbindung 233"/>
          <p:cNvCxnSpPr/>
          <p:nvPr/>
        </p:nvCxnSpPr>
        <p:spPr>
          <a:xfrm>
            <a:off x="6877984" y="3109094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Gerade Verbindung 234"/>
          <p:cNvCxnSpPr/>
          <p:nvPr/>
        </p:nvCxnSpPr>
        <p:spPr>
          <a:xfrm>
            <a:off x="8221656" y="305864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Gerade Verbindung 235"/>
          <p:cNvCxnSpPr/>
          <p:nvPr/>
        </p:nvCxnSpPr>
        <p:spPr>
          <a:xfrm>
            <a:off x="7534570" y="3104917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Gerade Verbindung 236"/>
          <p:cNvCxnSpPr/>
          <p:nvPr/>
        </p:nvCxnSpPr>
        <p:spPr>
          <a:xfrm>
            <a:off x="6257110" y="2977253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Ellipse 237"/>
          <p:cNvSpPr/>
          <p:nvPr/>
        </p:nvSpPr>
        <p:spPr>
          <a:xfrm>
            <a:off x="6062763" y="276297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9" name="Ellipse 238"/>
          <p:cNvSpPr/>
          <p:nvPr/>
        </p:nvSpPr>
        <p:spPr>
          <a:xfrm>
            <a:off x="6241355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0" name="Ellipse 239"/>
          <p:cNvSpPr/>
          <p:nvPr/>
        </p:nvSpPr>
        <p:spPr>
          <a:xfrm>
            <a:off x="6705701" y="294156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1" name="Ellipse 240"/>
          <p:cNvSpPr/>
          <p:nvPr/>
        </p:nvSpPr>
        <p:spPr>
          <a:xfrm>
            <a:off x="7384363" y="290585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2" name="Ellipse 241"/>
          <p:cNvSpPr/>
          <p:nvPr/>
        </p:nvSpPr>
        <p:spPr>
          <a:xfrm>
            <a:off x="7205767" y="3298759"/>
            <a:ext cx="357191" cy="35719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3" name="Ellipse 242"/>
          <p:cNvSpPr/>
          <p:nvPr/>
        </p:nvSpPr>
        <p:spPr>
          <a:xfrm>
            <a:off x="7697411" y="3203225"/>
            <a:ext cx="357191" cy="35719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4" name="Ellipse 243"/>
          <p:cNvSpPr/>
          <p:nvPr/>
        </p:nvSpPr>
        <p:spPr>
          <a:xfrm>
            <a:off x="8068249" y="28512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5" name="Ellipse 244"/>
          <p:cNvSpPr/>
          <p:nvPr/>
        </p:nvSpPr>
        <p:spPr>
          <a:xfrm>
            <a:off x="8370849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4929198"/>
            <a:ext cx="4292972" cy="1143008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3252852" y="2620426"/>
            <a:ext cx="797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smtClean="0">
                <a:solidFill>
                  <a:srgbClr val="00B050"/>
                </a:solidFill>
              </a:rPr>
              <a:t>Load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2033</Words>
  <Application>Microsoft Office PowerPoint</Application>
  <PresentationFormat>Bildschirmpräsentation (4:3)</PresentationFormat>
  <Paragraphs>488</Paragraphs>
  <Slides>39</Slides>
  <Notes>27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39</vt:i4>
      </vt:variant>
    </vt:vector>
  </HeadingPairs>
  <TitlesOfParts>
    <vt:vector size="40" baseType="lpstr">
      <vt:lpstr>Template</vt:lpstr>
      <vt:lpstr>The CDO Model Repository Perfect  for the Enterprise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  <vt:lpstr>Folie 24</vt:lpstr>
      <vt:lpstr>Folie 25</vt:lpstr>
      <vt:lpstr>Folie 26</vt:lpstr>
      <vt:lpstr>CDO Core Features</vt:lpstr>
      <vt:lpstr>Distribution</vt:lpstr>
      <vt:lpstr>Persistence</vt:lpstr>
      <vt:lpstr>Resources</vt:lpstr>
      <vt:lpstr>Versioning</vt:lpstr>
      <vt:lpstr>Scalability</vt:lpstr>
      <vt:lpstr>Queries</vt:lpstr>
      <vt:lpstr>Transactionality</vt:lpstr>
      <vt:lpstr>Collaboration</vt:lpstr>
      <vt:lpstr>Integration</vt:lpstr>
      <vt:lpstr>Dawn – Rise of Graphical Collaboration</vt:lpstr>
      <vt:lpstr>Dawn – Rise of Graphical Collaboration</vt:lpstr>
      <vt:lpstr>Dawn – Rise of Graphical Collaboration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CDO Model Repository</dc:title>
  <dc:creator>Eike Stepper</dc:creator>
  <cp:lastModifiedBy>Eike Stepper</cp:lastModifiedBy>
  <cp:revision>1729</cp:revision>
  <dcterms:created xsi:type="dcterms:W3CDTF">2008-08-22T09:52:33Z</dcterms:created>
  <dcterms:modified xsi:type="dcterms:W3CDTF">2010-10-31T11:33:02Z</dcterms:modified>
</cp:coreProperties>
</file>