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319" r:id="rId3"/>
    <p:sldId id="320" r:id="rId4"/>
    <p:sldId id="321" r:id="rId5"/>
    <p:sldId id="322" r:id="rId6"/>
    <p:sldId id="323" r:id="rId7"/>
    <p:sldId id="324" r:id="rId8"/>
    <p:sldId id="325" r:id="rId9"/>
    <p:sldId id="326" r:id="rId10"/>
    <p:sldId id="327" r:id="rId11"/>
    <p:sldId id="331" r:id="rId12"/>
    <p:sldId id="328" r:id="rId13"/>
    <p:sldId id="329" r:id="rId14"/>
    <p:sldId id="330" r:id="rId15"/>
    <p:sldId id="332" r:id="rId16"/>
  </p:sldIdLst>
  <p:sldSz cx="9144000" cy="6858000" type="screen4x3"/>
  <p:notesSz cx="6794500" cy="9931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FF99FF"/>
    <a:srgbClr val="FFFFFF"/>
    <a:srgbClr val="C0C0C0"/>
    <a:srgbClr val="6B95C7"/>
    <a:srgbClr val="FFFFAB"/>
    <a:srgbClr val="FFFFCC"/>
    <a:srgbClr val="2F267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747" autoAdjust="0"/>
    <p:restoredTop sz="94706" autoAdjust="0"/>
  </p:normalViewPr>
  <p:slideViewPr>
    <p:cSldViewPr snapToObjects="1">
      <p:cViewPr varScale="1">
        <p:scale>
          <a:sx n="105" d="100"/>
          <a:sy n="105" d="100"/>
        </p:scale>
        <p:origin x="-1302" y="-90"/>
      </p:cViewPr>
      <p:guideLst>
        <p:guide orient="horz"/>
        <p:guide pos="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D53E2-34CB-4AAB-9DD8-91E5E18A88A0}" type="datetimeFigureOut">
              <a:rPr lang="de-DE" smtClean="0"/>
              <a:pPr/>
              <a:t>30.10.2008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D7C9E-BA51-42D1-90EB-EC9D244062D6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D7C9E-BA51-42D1-90EB-EC9D244062D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mailto:stepper@esc-net.de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hyperlink" Target="http://www.esc-net.de/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635269"/>
            <a:ext cx="7772400" cy="1470025"/>
          </a:xfrm>
        </p:spPr>
        <p:txBody>
          <a:bodyPr/>
          <a:lstStyle>
            <a:lvl1pPr>
              <a:defRPr b="1">
                <a:solidFill>
                  <a:srgbClr val="2F267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39104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28596" y="6356350"/>
            <a:ext cx="7643866" cy="365125"/>
          </a:xfrm>
        </p:spPr>
        <p:txBody>
          <a:bodyPr/>
          <a:lstStyle>
            <a:lvl1pPr algn="l"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Net4j Signalling Platform  |  © 2008 by Eike Stepper, Berlin, Germany  |  Made available under the EPL v1.0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143900" y="6356350"/>
            <a:ext cx="642942" cy="365125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  <p:grpSp>
        <p:nvGrpSpPr>
          <p:cNvPr id="7" name="Gruppieren 6"/>
          <p:cNvGrpSpPr/>
          <p:nvPr userDrawn="1"/>
        </p:nvGrpSpPr>
        <p:grpSpPr>
          <a:xfrm>
            <a:off x="7858148" y="373401"/>
            <a:ext cx="1071570" cy="1412525"/>
            <a:chOff x="6966065" y="3158836"/>
            <a:chExt cx="1463040" cy="1928554"/>
          </a:xfrm>
        </p:grpSpPr>
        <p:pic>
          <p:nvPicPr>
            <p:cNvPr id="8" name="Picture 30"/>
            <p:cNvPicPr>
              <a:picLocks noChangeAspect="1" noChangeArrowheads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000885" y="3214686"/>
              <a:ext cx="1393041" cy="1857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" name="Abgerundetes Rechteck 8"/>
            <p:cNvSpPr/>
            <p:nvPr userDrawn="1"/>
          </p:nvSpPr>
          <p:spPr bwMode="auto">
            <a:xfrm>
              <a:off x="6966065" y="3158836"/>
              <a:ext cx="1463040" cy="1928554"/>
            </a:xfrm>
            <a:prstGeom prst="roundRect">
              <a:avLst/>
            </a:prstGeom>
            <a:noFill/>
            <a:ln w="1270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80" charset="-128"/>
              </a:endParaRPr>
            </a:p>
          </p:txBody>
        </p:sp>
      </p:grpSp>
      <p:sp>
        <p:nvSpPr>
          <p:cNvPr id="10" name="Textfeld 9"/>
          <p:cNvSpPr txBox="1"/>
          <p:nvPr userDrawn="1"/>
        </p:nvSpPr>
        <p:spPr>
          <a:xfrm>
            <a:off x="6286512" y="444839"/>
            <a:ext cx="157163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smtClean="0"/>
              <a:t>Eike Stepper</a:t>
            </a:r>
          </a:p>
          <a:p>
            <a:pPr algn="r"/>
            <a:endParaRPr lang="en-US" sz="1050" smtClean="0"/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smtClean="0">
                <a:hlinkClick r:id="rId3"/>
              </a:rPr>
              <a:t>stepper@esc-net.de</a:t>
            </a:r>
            <a:endParaRPr lang="en-US" sz="1050" smtClean="0"/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50" smtClean="0">
                <a:hlinkClick r:id="rId4"/>
              </a:rPr>
              <a:t>http://www.esc-net.de</a:t>
            </a:r>
            <a:endParaRPr lang="en-US" sz="1050" smtClean="0"/>
          </a:p>
          <a:p>
            <a:pPr algn="r"/>
            <a:endParaRPr lang="en-US" sz="1050" smtClean="0"/>
          </a:p>
          <a:p>
            <a:pPr algn="r"/>
            <a:r>
              <a:rPr lang="en-US" sz="1050" smtClean="0"/>
              <a:t>ES-Computersysteme</a:t>
            </a:r>
          </a:p>
          <a:p>
            <a:pPr algn="r"/>
            <a:r>
              <a:rPr lang="en-US" sz="1050" smtClean="0"/>
              <a:t>Berlin, Germany</a:t>
            </a:r>
          </a:p>
        </p:txBody>
      </p:sp>
      <p:pic>
        <p:nvPicPr>
          <p:cNvPr id="2053" name="Picture 5"/>
          <p:cNvPicPr>
            <a:picLocks noChangeAspect="1"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0" y="214290"/>
            <a:ext cx="2724150" cy="183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28596" y="6356350"/>
            <a:ext cx="85725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Net4j Signalling Platform  |  © 2008 by Eike Stepper, Berlin, Germany  |  Made available under the EPL v1.0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28596" y="6356350"/>
            <a:ext cx="85725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Net4j Signalling Platform  |  © 2008 by Eike Stepper, Berlin, Germany  |  Made available under the EPL v1.0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28596" y="6356350"/>
            <a:ext cx="85725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Net4j Signalling Platform  |  © 2008 by Eike Stepper, Berlin, Germany  |  Made available under the EPL v1.0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28596" y="6356350"/>
            <a:ext cx="85725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Net4j Signalling Platform  |  © 2008 by Eike Stepper, Berlin, Germany  |  Made available under the EPL v1.0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28596" y="6356350"/>
            <a:ext cx="85725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Net4j Signalling Platform  |  © 2008 by Eike Stepper, Berlin, Germany  |  Made available under the EPL v1.0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428596" y="6356350"/>
            <a:ext cx="85725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Net4j Signalling Platform  |  © 2008 by Eike Stepper, Berlin, Germany  |  Made available under the EPL v1.0</a:t>
            </a:r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428596" y="6356350"/>
            <a:ext cx="85725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Net4j Signalling Platform  |  © 2008 by Eike Stepper, Berlin, Germany  | 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28596" y="6356350"/>
            <a:ext cx="85725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Net4j Signalling Platform  |  © 2008 by Eike Stepper, Berlin, Germany  |  Made available under the EPL v1.0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28596" y="6356350"/>
            <a:ext cx="85725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Net4j Signalling Platform  |  © 2008 by Eike Stepper, Berlin, Germany  |  Made available under the EPL v1.0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428596" y="6356350"/>
            <a:ext cx="857256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Net4j Signalling Platform  |  © 2008 by Eike Stepper, Berlin, Germany  |  Made available under the EPL v1.0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ight4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6286500"/>
            <a:ext cx="9144000" cy="571500"/>
          </a:xfrm>
          <a:prstGeom prst="rect">
            <a:avLst/>
          </a:prstGeom>
          <a:noFill/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86808" cy="1131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28596" y="1571612"/>
            <a:ext cx="8286808" cy="4572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28596" y="6356350"/>
            <a:ext cx="76438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>
                <a:cs typeface="Arial" charset="0"/>
              </a:rPr>
              <a:t>Net4j Signalling Platform  |  © 2008 by Eike Stepper, Berlin, Germany  |  Made available under the EPL v1.0</a:t>
            </a:r>
            <a:endParaRPr lang="en-US"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143900" y="6356350"/>
            <a:ext cx="6429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BDF3D838-FCC4-4337-BAF0-78E53BE91885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2F267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§"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2635269"/>
            <a:ext cx="9144000" cy="1470025"/>
          </a:xfrm>
        </p:spPr>
        <p:txBody>
          <a:bodyPr/>
          <a:lstStyle/>
          <a:p>
            <a:r>
              <a:rPr lang="en-US" smtClean="0"/>
              <a:t>Net4j Signalling Platform</a:t>
            </a:r>
            <a:endParaRPr lang="en-US">
              <a:solidFill>
                <a:srgbClr val="2F2672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0" y="4071942"/>
            <a:ext cx="9144000" cy="1181096"/>
          </a:xfrm>
        </p:spPr>
        <p:txBody>
          <a:bodyPr>
            <a:normAutofit/>
          </a:bodyPr>
          <a:lstStyle/>
          <a:p>
            <a:r>
              <a:rPr lang="en-US" sz="2400" smtClean="0"/>
              <a:t>Developing Pluggable Client/Server Applications</a:t>
            </a:r>
            <a:endParaRPr 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Signals</a:t>
            </a:r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Net4j Signalling Platform  |  © 2008 by Eike Stepper, Berlin, Germany  | 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63" name="Gruppieren 62"/>
          <p:cNvGrpSpPr/>
          <p:nvPr/>
        </p:nvGrpSpPr>
        <p:grpSpPr>
          <a:xfrm>
            <a:off x="642910" y="1428736"/>
            <a:ext cx="8072494" cy="4286280"/>
            <a:chOff x="642910" y="1571612"/>
            <a:chExt cx="8072494" cy="4286280"/>
          </a:xfrm>
        </p:grpSpPr>
        <p:sp>
          <p:nvSpPr>
            <p:cNvPr id="64" name="Abgerundetes Rechteck 63"/>
            <p:cNvSpPr/>
            <p:nvPr/>
          </p:nvSpPr>
          <p:spPr bwMode="auto">
            <a:xfrm>
              <a:off x="642910" y="1571612"/>
              <a:ext cx="8072494" cy="4286280"/>
            </a:xfrm>
            <a:prstGeom prst="roundRect">
              <a:avLst>
                <a:gd name="adj" fmla="val 4353"/>
              </a:avLst>
            </a:prstGeom>
            <a:solidFill>
              <a:srgbClr val="333399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  <p:sp>
          <p:nvSpPr>
            <p:cNvPr id="65" name="Abgerundetes Rechteck 64"/>
            <p:cNvSpPr/>
            <p:nvPr/>
          </p:nvSpPr>
          <p:spPr bwMode="auto">
            <a:xfrm>
              <a:off x="3214678" y="2071678"/>
              <a:ext cx="1928826" cy="412753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60000"/>
                <a:lumOff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SignalProtocol</a:t>
              </a:r>
            </a:p>
          </p:txBody>
        </p:sp>
        <p:sp>
          <p:nvSpPr>
            <p:cNvPr id="66" name="Abgerundetes Rechteck 65"/>
            <p:cNvSpPr/>
            <p:nvPr/>
          </p:nvSpPr>
          <p:spPr bwMode="auto">
            <a:xfrm>
              <a:off x="3643306" y="3000372"/>
              <a:ext cx="1071570" cy="412753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60000"/>
                <a:lumOff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Signal</a:t>
              </a:r>
            </a:p>
          </p:txBody>
        </p:sp>
        <p:sp>
          <p:nvSpPr>
            <p:cNvPr id="67" name="Abgerundetes Rechteck 66"/>
            <p:cNvSpPr/>
            <p:nvPr/>
          </p:nvSpPr>
          <p:spPr bwMode="auto">
            <a:xfrm>
              <a:off x="6429388" y="2071678"/>
              <a:ext cx="1785950" cy="412753"/>
            </a:xfrm>
            <a:prstGeom prst="roundRect">
              <a:avLst>
                <a:gd name="adj" fmla="val 13767"/>
              </a:avLst>
            </a:prstGeom>
            <a:solidFill>
              <a:srgbClr val="FFFFFF">
                <a:lumMod val="8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IProtocol</a:t>
              </a:r>
              <a:endPara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99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  <p:cxnSp>
          <p:nvCxnSpPr>
            <p:cNvPr id="68" name="Gerade Verbindung mit Pfeil 67"/>
            <p:cNvCxnSpPr>
              <a:stCxn id="65" idx="3"/>
              <a:endCxn id="67" idx="1"/>
            </p:cNvCxnSpPr>
            <p:nvPr/>
          </p:nvCxnSpPr>
          <p:spPr bwMode="auto">
            <a:xfrm>
              <a:off x="5143504" y="2278055"/>
              <a:ext cx="1285884" cy="1588"/>
            </a:xfrm>
            <a:prstGeom prst="straightConnector1">
              <a:avLst/>
            </a:prstGeom>
            <a:solidFill>
              <a:srgbClr val="BBE0E3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69" name="Textfeld 68"/>
            <p:cNvSpPr txBox="1"/>
            <p:nvPr/>
          </p:nvSpPr>
          <p:spPr>
            <a:xfrm>
              <a:off x="5143504" y="2000240"/>
              <a:ext cx="92869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implements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  <p:sp>
          <p:nvSpPr>
            <p:cNvPr id="70" name="Abgerundetes Rechteck 69"/>
            <p:cNvSpPr/>
            <p:nvPr/>
          </p:nvSpPr>
          <p:spPr bwMode="auto">
            <a:xfrm>
              <a:off x="1643042" y="4071942"/>
              <a:ext cx="1285884" cy="412753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SignalActor</a:t>
              </a:r>
            </a:p>
          </p:txBody>
        </p:sp>
        <p:sp>
          <p:nvSpPr>
            <p:cNvPr id="71" name="Abgerundetes Rechteck 70"/>
            <p:cNvSpPr/>
            <p:nvPr/>
          </p:nvSpPr>
          <p:spPr bwMode="auto">
            <a:xfrm>
              <a:off x="5500694" y="4071942"/>
              <a:ext cx="1500198" cy="412753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SignalReactor</a:t>
              </a:r>
            </a:p>
          </p:txBody>
        </p:sp>
        <p:sp>
          <p:nvSpPr>
            <p:cNvPr id="72" name="Abgerundetes Rechteck 71"/>
            <p:cNvSpPr/>
            <p:nvPr/>
          </p:nvSpPr>
          <p:spPr bwMode="auto">
            <a:xfrm>
              <a:off x="857224" y="5087949"/>
              <a:ext cx="1000132" cy="412753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Request</a:t>
              </a:r>
            </a:p>
          </p:txBody>
        </p:sp>
        <p:sp>
          <p:nvSpPr>
            <p:cNvPr id="73" name="Abgerundetes Rechteck 72"/>
            <p:cNvSpPr/>
            <p:nvPr/>
          </p:nvSpPr>
          <p:spPr bwMode="auto">
            <a:xfrm>
              <a:off x="2000232" y="5087949"/>
              <a:ext cx="2571768" cy="412753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RequestWithConfirmation</a:t>
              </a:r>
            </a:p>
          </p:txBody>
        </p:sp>
        <p:sp>
          <p:nvSpPr>
            <p:cNvPr id="74" name="Abgerundetes Rechteck 73"/>
            <p:cNvSpPr/>
            <p:nvPr/>
          </p:nvSpPr>
          <p:spPr bwMode="auto">
            <a:xfrm>
              <a:off x="4714876" y="5087949"/>
              <a:ext cx="1143008" cy="412753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Indication</a:t>
              </a:r>
            </a:p>
          </p:txBody>
        </p:sp>
        <p:sp>
          <p:nvSpPr>
            <p:cNvPr id="75" name="Abgerundetes Rechteck 74"/>
            <p:cNvSpPr/>
            <p:nvPr/>
          </p:nvSpPr>
          <p:spPr bwMode="auto">
            <a:xfrm>
              <a:off x="6000760" y="5087949"/>
              <a:ext cx="2500330" cy="412753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1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IndicationWithResponse</a:t>
              </a:r>
            </a:p>
          </p:txBody>
        </p:sp>
        <p:cxnSp>
          <p:nvCxnSpPr>
            <p:cNvPr id="76" name="Gewinkelte Verbindung 75"/>
            <p:cNvCxnSpPr>
              <a:stCxn id="72" idx="0"/>
              <a:endCxn id="70" idx="2"/>
            </p:cNvCxnSpPr>
            <p:nvPr/>
          </p:nvCxnSpPr>
          <p:spPr bwMode="auto">
            <a:xfrm rot="5400000" flipH="1" flipV="1">
              <a:off x="1520010" y="4321975"/>
              <a:ext cx="603254" cy="928694"/>
            </a:xfrm>
            <a:prstGeom prst="bentConnector3">
              <a:avLst>
                <a:gd name="adj1" fmla="val 50000"/>
              </a:avLst>
            </a:prstGeom>
            <a:solidFill>
              <a:srgbClr val="BBE0E3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77" name="Gewinkelte Verbindung 76"/>
            <p:cNvCxnSpPr>
              <a:stCxn id="73" idx="0"/>
              <a:endCxn id="70" idx="2"/>
            </p:cNvCxnSpPr>
            <p:nvPr/>
          </p:nvCxnSpPr>
          <p:spPr bwMode="auto">
            <a:xfrm rot="16200000" flipV="1">
              <a:off x="2484423" y="4286256"/>
              <a:ext cx="603254" cy="1000132"/>
            </a:xfrm>
            <a:prstGeom prst="bentConnector3">
              <a:avLst>
                <a:gd name="adj1" fmla="val 50000"/>
              </a:avLst>
            </a:prstGeom>
            <a:solidFill>
              <a:srgbClr val="BBE0E3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78" name="Gewinkelte Verbindung 77"/>
            <p:cNvCxnSpPr>
              <a:stCxn id="74" idx="0"/>
              <a:endCxn id="71" idx="2"/>
            </p:cNvCxnSpPr>
            <p:nvPr/>
          </p:nvCxnSpPr>
          <p:spPr bwMode="auto">
            <a:xfrm rot="5400000" flipH="1" flipV="1">
              <a:off x="5466959" y="4304116"/>
              <a:ext cx="603254" cy="964413"/>
            </a:xfrm>
            <a:prstGeom prst="bentConnector3">
              <a:avLst>
                <a:gd name="adj1" fmla="val 50000"/>
              </a:avLst>
            </a:prstGeom>
            <a:solidFill>
              <a:srgbClr val="BBE0E3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79" name="Gewinkelte Verbindung 78"/>
            <p:cNvCxnSpPr>
              <a:stCxn id="75" idx="0"/>
              <a:endCxn id="71" idx="2"/>
            </p:cNvCxnSpPr>
            <p:nvPr/>
          </p:nvCxnSpPr>
          <p:spPr bwMode="auto">
            <a:xfrm rot="16200000" flipV="1">
              <a:off x="6449232" y="4286256"/>
              <a:ext cx="603254" cy="1000132"/>
            </a:xfrm>
            <a:prstGeom prst="bentConnector3">
              <a:avLst>
                <a:gd name="adj1" fmla="val 50000"/>
              </a:avLst>
            </a:prstGeom>
            <a:solidFill>
              <a:srgbClr val="BBE0E3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0" name="Gewinkelte Verbindung 79"/>
            <p:cNvCxnSpPr>
              <a:stCxn id="70" idx="0"/>
              <a:endCxn id="66" idx="2"/>
            </p:cNvCxnSpPr>
            <p:nvPr/>
          </p:nvCxnSpPr>
          <p:spPr bwMode="auto">
            <a:xfrm rot="5400000" flipH="1" flipV="1">
              <a:off x="2903129" y="2795981"/>
              <a:ext cx="658817" cy="1893107"/>
            </a:xfrm>
            <a:prstGeom prst="bentConnector3">
              <a:avLst>
                <a:gd name="adj1" fmla="val 50000"/>
              </a:avLst>
            </a:prstGeom>
            <a:solidFill>
              <a:srgbClr val="BBE0E3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1" name="Gewinkelte Verbindung 80"/>
            <p:cNvCxnSpPr>
              <a:stCxn id="71" idx="0"/>
              <a:endCxn id="66" idx="2"/>
            </p:cNvCxnSpPr>
            <p:nvPr/>
          </p:nvCxnSpPr>
          <p:spPr bwMode="auto">
            <a:xfrm rot="16200000" flipV="1">
              <a:off x="4885534" y="2706683"/>
              <a:ext cx="658817" cy="2071702"/>
            </a:xfrm>
            <a:prstGeom prst="bentConnector3">
              <a:avLst>
                <a:gd name="adj1" fmla="val 50000"/>
              </a:avLst>
            </a:prstGeom>
            <a:solidFill>
              <a:srgbClr val="BBE0E3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2" name="Gerade Verbindung mit Pfeil 81"/>
            <p:cNvCxnSpPr>
              <a:stCxn id="66" idx="0"/>
              <a:endCxn id="65" idx="2"/>
            </p:cNvCxnSpPr>
            <p:nvPr/>
          </p:nvCxnSpPr>
          <p:spPr bwMode="auto">
            <a:xfrm rot="5400000" flipH="1" flipV="1">
              <a:off x="3921121" y="2742402"/>
              <a:ext cx="515941" cy="1588"/>
            </a:xfrm>
            <a:prstGeom prst="straightConnector1">
              <a:avLst/>
            </a:prstGeom>
            <a:solidFill>
              <a:srgbClr val="BBE0E3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3" name="Gewinkelte Verbindung 82"/>
            <p:cNvCxnSpPr>
              <a:stCxn id="65" idx="1"/>
              <a:endCxn id="66" idx="1"/>
            </p:cNvCxnSpPr>
            <p:nvPr/>
          </p:nvCxnSpPr>
          <p:spPr bwMode="auto">
            <a:xfrm rot="10800000" flipH="1" flipV="1">
              <a:off x="3214678" y="2278055"/>
              <a:ext cx="428628" cy="928694"/>
            </a:xfrm>
            <a:prstGeom prst="bentConnector3">
              <a:avLst>
                <a:gd name="adj1" fmla="val -214948"/>
              </a:avLst>
            </a:prstGeom>
            <a:solidFill>
              <a:srgbClr val="BBE0E3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84" name="Textfeld 83"/>
            <p:cNvSpPr txBox="1"/>
            <p:nvPr/>
          </p:nvSpPr>
          <p:spPr>
            <a:xfrm>
              <a:off x="2285984" y="2000240"/>
              <a:ext cx="92869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creates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  <p:sp>
          <p:nvSpPr>
            <p:cNvPr id="85" name="Abgerundetes Rechteck 84"/>
            <p:cNvSpPr/>
            <p:nvPr/>
          </p:nvSpPr>
          <p:spPr bwMode="auto">
            <a:xfrm>
              <a:off x="6429388" y="3000372"/>
              <a:ext cx="1785950" cy="412753"/>
            </a:xfrm>
            <a:prstGeom prst="roundRect">
              <a:avLst>
                <a:gd name="adj" fmla="val 13767"/>
              </a:avLst>
            </a:prstGeom>
            <a:solidFill>
              <a:srgbClr val="FFFFFF">
                <a:lumMod val="8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Thread</a:t>
              </a:r>
              <a:endPara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99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  <p:cxnSp>
          <p:nvCxnSpPr>
            <p:cNvPr id="86" name="Gewinkelte Verbindung 57"/>
            <p:cNvCxnSpPr>
              <a:stCxn id="71" idx="3"/>
              <a:endCxn id="85" idx="2"/>
            </p:cNvCxnSpPr>
            <p:nvPr/>
          </p:nvCxnSpPr>
          <p:spPr bwMode="auto">
            <a:xfrm flipV="1">
              <a:off x="7000892" y="3413125"/>
              <a:ext cx="321471" cy="865194"/>
            </a:xfrm>
            <a:prstGeom prst="bentConnector2">
              <a:avLst/>
            </a:prstGeom>
            <a:solidFill>
              <a:srgbClr val="BBE0E3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87" name="Textfeld 86"/>
            <p:cNvSpPr txBox="1"/>
            <p:nvPr/>
          </p:nvSpPr>
          <p:spPr>
            <a:xfrm>
              <a:off x="1357290" y="3857628"/>
              <a:ext cx="92869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extends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  <p:sp>
          <p:nvSpPr>
            <p:cNvPr id="88" name="Textfeld 87"/>
            <p:cNvSpPr txBox="1"/>
            <p:nvPr/>
          </p:nvSpPr>
          <p:spPr>
            <a:xfrm>
              <a:off x="642910" y="4857760"/>
              <a:ext cx="71438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extends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  <p:sp>
          <p:nvSpPr>
            <p:cNvPr id="89" name="Textfeld 88"/>
            <p:cNvSpPr txBox="1"/>
            <p:nvPr/>
          </p:nvSpPr>
          <p:spPr>
            <a:xfrm>
              <a:off x="2571736" y="4857760"/>
              <a:ext cx="71438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extends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  <p:sp>
          <p:nvSpPr>
            <p:cNvPr id="90" name="Textfeld 89"/>
            <p:cNvSpPr txBox="1"/>
            <p:nvPr/>
          </p:nvSpPr>
          <p:spPr>
            <a:xfrm>
              <a:off x="4572000" y="4857760"/>
              <a:ext cx="71438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extends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  <p:sp>
          <p:nvSpPr>
            <p:cNvPr id="91" name="Textfeld 90"/>
            <p:cNvSpPr txBox="1"/>
            <p:nvPr/>
          </p:nvSpPr>
          <p:spPr>
            <a:xfrm>
              <a:off x="6572264" y="4857760"/>
              <a:ext cx="71438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extends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  <p:sp>
          <p:nvSpPr>
            <p:cNvPr id="92" name="Textfeld 91"/>
            <p:cNvSpPr txBox="1"/>
            <p:nvPr/>
          </p:nvSpPr>
          <p:spPr>
            <a:xfrm>
              <a:off x="5500694" y="3857628"/>
              <a:ext cx="71438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extends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  <p:sp>
          <p:nvSpPr>
            <p:cNvPr id="93" name="Textfeld 92"/>
            <p:cNvSpPr txBox="1"/>
            <p:nvPr/>
          </p:nvSpPr>
          <p:spPr>
            <a:xfrm>
              <a:off x="7000892" y="4242527"/>
              <a:ext cx="128588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runs in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8596" y="1500174"/>
            <a:ext cx="8286808" cy="45720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400" i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// Start a TCP acceptor that is configured through extension points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IAcceptor acceptor = TCPUtil.</a:t>
            </a:r>
            <a:r>
              <a:rPr lang="en-US" sz="1400" i="1" smtClean="0">
                <a:solidFill>
                  <a:srgbClr val="3333CC"/>
                </a:solidFill>
                <a:latin typeface="Courier New" pitchFamily="49" charset="0"/>
                <a:cs typeface="Courier New" pitchFamily="49" charset="0"/>
              </a:rPr>
              <a:t>getAcceptor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(IPluginContainer.</a:t>
            </a:r>
            <a:r>
              <a:rPr lang="en-US" sz="1400" i="1" smtClean="0">
                <a:solidFill>
                  <a:srgbClr val="3333CC"/>
                </a:solidFill>
                <a:latin typeface="Courier New" pitchFamily="49" charset="0"/>
                <a:cs typeface="Courier New" pitchFamily="49" charset="0"/>
              </a:rPr>
              <a:t>INSTANCE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                                                    </a:t>
            </a:r>
            <a:r>
              <a:rPr lang="en-US" sz="1400" smtClean="0">
                <a:solidFill>
                  <a:srgbClr val="3333CC"/>
                </a:solidFill>
                <a:latin typeface="Courier New" pitchFamily="49" charset="0"/>
                <a:cs typeface="Courier New" pitchFamily="49" charset="0"/>
              </a:rPr>
              <a:t>"0.0.0.0:2036"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endParaRPr lang="en-US" sz="14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i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// Open a TCP connection that is configured through extension points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IConnector connector = TCPUtil.</a:t>
            </a:r>
            <a:r>
              <a:rPr lang="en-US" sz="1400" i="1" smtClean="0">
                <a:solidFill>
                  <a:srgbClr val="3333CC"/>
                </a:solidFill>
                <a:latin typeface="Courier New" pitchFamily="49" charset="0"/>
                <a:cs typeface="Courier New" pitchFamily="49" charset="0"/>
              </a:rPr>
              <a:t>getConnector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(IPluginContainer.</a:t>
            </a:r>
            <a:r>
              <a:rPr lang="en-US" sz="1400" i="1" smtClean="0">
                <a:solidFill>
                  <a:srgbClr val="3333CC"/>
                </a:solidFill>
                <a:latin typeface="Courier New" pitchFamily="49" charset="0"/>
                <a:cs typeface="Courier New" pitchFamily="49" charset="0"/>
              </a:rPr>
              <a:t>INSTANCE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                                                     </a:t>
            </a:r>
            <a:r>
              <a:rPr lang="en-US" sz="1400" smtClean="0">
                <a:solidFill>
                  <a:srgbClr val="3333CC"/>
                </a:solidFill>
                <a:latin typeface="Courier New" pitchFamily="49" charset="0"/>
                <a:cs typeface="Courier New" pitchFamily="49" charset="0"/>
              </a:rPr>
              <a:t>"localhost:2036"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endParaRPr lang="en-US" sz="1400" i="1" smtClean="0">
              <a:solidFill>
                <a:srgbClr val="0066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i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// Open a channel with the JMS protocol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JMSClientProtocol protocol = new JMSClientProtocol(infraStructure);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IChannel channel = protocol.open(connector);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channel.addListener(channelListener);</a:t>
            </a:r>
          </a:p>
          <a:p>
            <a:pPr>
              <a:buNone/>
            </a:pPr>
            <a:endParaRPr lang="en-US" sz="14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i="1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// Create a logon request and send it through the channel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JMSLogonRequest request = </a:t>
            </a:r>
            <a:r>
              <a:rPr lang="en-US" sz="14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 JMSLogonRequest(protocol, </a:t>
            </a:r>
            <a:r>
              <a:rPr lang="en-US" sz="1400" smtClean="0">
                <a:solidFill>
                  <a:srgbClr val="3333CC"/>
                </a:solidFill>
                <a:latin typeface="Courier New" pitchFamily="49" charset="0"/>
                <a:cs typeface="Courier New" pitchFamily="49" charset="0"/>
              </a:rPr>
              <a:t>"user"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smtClean="0">
                <a:solidFill>
                  <a:srgbClr val="3333CC"/>
                </a:solidFill>
                <a:latin typeface="Courier New" pitchFamily="49" charset="0"/>
                <a:cs typeface="Courier New" pitchFamily="49" charset="0"/>
              </a:rPr>
              <a:t>"pw"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14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 ok = request.send();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Net4j Signalling Platform  |  © 2008 by Eike Stepper, Berlin, Germany  | 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86808" cy="1131910"/>
          </a:xfrm>
        </p:spPr>
        <p:txBody>
          <a:bodyPr/>
          <a:lstStyle/>
          <a:p>
            <a:r>
              <a:rPr lang="en-US" b="1" smtClean="0"/>
              <a:t>Client Example</a:t>
            </a:r>
            <a:endParaRPr lang="en-US" b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Request Example</a:t>
            </a:r>
            <a:endParaRPr lang="en-US" b="1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8596" y="1357298"/>
            <a:ext cx="8286808" cy="45720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1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100" smtClean="0">
                <a:latin typeface="Courier New" pitchFamily="49" charset="0"/>
                <a:cs typeface="Courier New" pitchFamily="49" charset="0"/>
              </a:rPr>
              <a:t>JMSLogonRequest </a:t>
            </a:r>
            <a:r>
              <a:rPr lang="en-US" sz="11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1100" smtClean="0">
                <a:latin typeface="Courier New" pitchFamily="49" charset="0"/>
                <a:cs typeface="Courier New" pitchFamily="49" charset="0"/>
              </a:rPr>
              <a:t> RequestWithConfirmation&lt;Boolean&gt; {</a:t>
            </a:r>
          </a:p>
          <a:p>
            <a:pPr>
              <a:buNone/>
            </a:pPr>
            <a:r>
              <a:rPr lang="en-US" sz="110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1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1100" smtClean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sz="1100" smtClean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userName</a:t>
            </a:r>
            <a:r>
              <a:rPr lang="en-US" sz="110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10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1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1100" smtClean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sz="1100" smtClean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password</a:t>
            </a:r>
            <a:r>
              <a:rPr lang="en-US" sz="110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11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10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1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100" smtClean="0">
                <a:latin typeface="Courier New" pitchFamily="49" charset="0"/>
                <a:cs typeface="Courier New" pitchFamily="49" charset="0"/>
              </a:rPr>
              <a:t> JMSLogonRequest(JMSClientProtocol protocol, String userName, String password) {</a:t>
            </a:r>
          </a:p>
          <a:p>
            <a:pPr>
              <a:buNone/>
            </a:pPr>
            <a:r>
              <a:rPr lang="en-US" sz="110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1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super</a:t>
            </a:r>
            <a:r>
              <a:rPr lang="en-US" sz="1100" smtClean="0">
                <a:latin typeface="Courier New" pitchFamily="49" charset="0"/>
                <a:cs typeface="Courier New" pitchFamily="49" charset="0"/>
              </a:rPr>
              <a:t>(protocol);</a:t>
            </a:r>
          </a:p>
          <a:p>
            <a:pPr>
              <a:buNone/>
            </a:pPr>
            <a:r>
              <a:rPr lang="en-US" sz="110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1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110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100" smtClean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userName</a:t>
            </a:r>
            <a:r>
              <a:rPr lang="en-US" sz="1100" smtClean="0">
                <a:latin typeface="Courier New" pitchFamily="49" charset="0"/>
                <a:cs typeface="Courier New" pitchFamily="49" charset="0"/>
              </a:rPr>
              <a:t> = userName;</a:t>
            </a:r>
          </a:p>
          <a:p>
            <a:pPr>
              <a:buNone/>
            </a:pPr>
            <a:r>
              <a:rPr lang="en-US" sz="110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1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110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100" smtClean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password</a:t>
            </a:r>
            <a:r>
              <a:rPr lang="en-US" sz="1100" smtClean="0">
                <a:latin typeface="Courier New" pitchFamily="49" charset="0"/>
                <a:cs typeface="Courier New" pitchFamily="49" charset="0"/>
              </a:rPr>
              <a:t> = password;</a:t>
            </a:r>
          </a:p>
          <a:p>
            <a:pPr>
              <a:buNone/>
            </a:pPr>
            <a:r>
              <a:rPr lang="en-US" sz="110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endParaRPr lang="en-US" sz="11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100" smtClean="0">
                <a:latin typeface="Courier New" pitchFamily="49" charset="0"/>
                <a:cs typeface="Courier New" pitchFamily="49" charset="0"/>
              </a:rPr>
              <a:t>  @Override</a:t>
            </a:r>
          </a:p>
          <a:p>
            <a:pPr>
              <a:buNone/>
            </a:pPr>
            <a:r>
              <a:rPr lang="en-US" sz="11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  protected</a:t>
            </a:r>
            <a:r>
              <a:rPr lang="en-US" sz="110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1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short</a:t>
            </a:r>
            <a:r>
              <a:rPr lang="en-US" sz="1100" smtClean="0">
                <a:latin typeface="Courier New" pitchFamily="49" charset="0"/>
                <a:cs typeface="Courier New" pitchFamily="49" charset="0"/>
              </a:rPr>
              <a:t> getSignalID() { </a:t>
            </a:r>
            <a:r>
              <a:rPr lang="en-US" sz="11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100" smtClean="0">
                <a:latin typeface="Courier New" pitchFamily="49" charset="0"/>
                <a:cs typeface="Courier New" pitchFamily="49" charset="0"/>
              </a:rPr>
              <a:t> JMSProtocolConstants.</a:t>
            </a:r>
            <a:r>
              <a:rPr lang="en-US" sz="1100" i="1" smtClean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SIGNAL_LOGON</a:t>
            </a:r>
            <a:r>
              <a:rPr lang="en-US" sz="1100" i="1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10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>
              <a:buNone/>
            </a:pPr>
            <a:endParaRPr lang="en-US" sz="11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100" smtClean="0">
                <a:latin typeface="Courier New" pitchFamily="49" charset="0"/>
                <a:cs typeface="Courier New" pitchFamily="49" charset="0"/>
              </a:rPr>
              <a:t>  @Override</a:t>
            </a:r>
          </a:p>
          <a:p>
            <a:pPr>
              <a:buNone/>
            </a:pPr>
            <a:r>
              <a:rPr lang="en-US" sz="11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  protected</a:t>
            </a:r>
            <a:r>
              <a:rPr lang="en-US" sz="110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1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100" smtClean="0">
                <a:latin typeface="Courier New" pitchFamily="49" charset="0"/>
                <a:cs typeface="Courier New" pitchFamily="49" charset="0"/>
              </a:rPr>
              <a:t> requesting(ExtendedDataOutputStream out) </a:t>
            </a:r>
            <a:r>
              <a:rPr lang="en-US" sz="11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throws</a:t>
            </a:r>
            <a:r>
              <a:rPr lang="en-US" sz="1100" smtClean="0">
                <a:latin typeface="Courier New" pitchFamily="49" charset="0"/>
                <a:cs typeface="Courier New" pitchFamily="49" charset="0"/>
              </a:rPr>
              <a:t> IOException {</a:t>
            </a:r>
          </a:p>
          <a:p>
            <a:pPr>
              <a:buNone/>
            </a:pPr>
            <a:r>
              <a:rPr lang="en-US" sz="1100" smtClean="0">
                <a:latin typeface="Courier New" pitchFamily="49" charset="0"/>
                <a:cs typeface="Courier New" pitchFamily="49" charset="0"/>
              </a:rPr>
              <a:t>    out.writeString(</a:t>
            </a:r>
            <a:r>
              <a:rPr lang="en-US" sz="1100" smtClean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userName</a:t>
            </a:r>
            <a:r>
              <a:rPr lang="en-US" sz="110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1100" smtClean="0">
                <a:latin typeface="Courier New" pitchFamily="49" charset="0"/>
                <a:cs typeface="Courier New" pitchFamily="49" charset="0"/>
              </a:rPr>
              <a:t>    out.writeString(</a:t>
            </a:r>
            <a:r>
              <a:rPr lang="en-US" sz="1100" smtClean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password</a:t>
            </a:r>
            <a:r>
              <a:rPr lang="en-US" sz="110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110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endParaRPr lang="en-US" sz="11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100" smtClean="0">
                <a:latin typeface="Courier New" pitchFamily="49" charset="0"/>
                <a:cs typeface="Courier New" pitchFamily="49" charset="0"/>
              </a:rPr>
              <a:t>  @Override</a:t>
            </a:r>
          </a:p>
          <a:p>
            <a:pPr>
              <a:buNone/>
            </a:pPr>
            <a:r>
              <a:rPr lang="en-US" sz="11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  protected</a:t>
            </a:r>
            <a:r>
              <a:rPr lang="en-US" sz="1100" smtClean="0">
                <a:latin typeface="Courier New" pitchFamily="49" charset="0"/>
                <a:cs typeface="Courier New" pitchFamily="49" charset="0"/>
              </a:rPr>
              <a:t> Boolean confirming(ExtendedDataInputStream in) </a:t>
            </a:r>
            <a:r>
              <a:rPr lang="en-US" sz="11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throws</a:t>
            </a:r>
            <a:r>
              <a:rPr lang="en-US" sz="1100" smtClean="0">
                <a:latin typeface="Courier New" pitchFamily="49" charset="0"/>
                <a:cs typeface="Courier New" pitchFamily="49" charset="0"/>
              </a:rPr>
              <a:t> IOException {</a:t>
            </a:r>
          </a:p>
          <a:p>
            <a:pPr>
              <a:buNone/>
            </a:pPr>
            <a:r>
              <a:rPr lang="en-US" sz="110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1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100" smtClean="0">
                <a:latin typeface="Courier New" pitchFamily="49" charset="0"/>
                <a:cs typeface="Courier New" pitchFamily="49" charset="0"/>
              </a:rPr>
              <a:t> in.readBoolean();</a:t>
            </a:r>
          </a:p>
          <a:p>
            <a:pPr>
              <a:buNone/>
            </a:pPr>
            <a:r>
              <a:rPr lang="en-US" sz="110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r>
              <a:rPr lang="en-US" sz="110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Net4j Signalling Platform  |  © 2008 by Eike Stepper, Berlin, Germany  | 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8596" y="1357298"/>
            <a:ext cx="8286808" cy="4572032"/>
          </a:xfrm>
        </p:spPr>
        <p:txBody>
          <a:bodyPr>
            <a:noAutofit/>
          </a:bodyPr>
          <a:lstStyle/>
          <a:p>
            <a:pPr marL="173038" lvl="0" indent="-173038" fontAlgn="base">
              <a:spcAft>
                <a:spcPct val="0"/>
              </a:spcAft>
              <a:buNone/>
              <a:tabLst>
                <a:tab pos="404813" algn="l"/>
              </a:tabLst>
            </a:pPr>
            <a:r>
              <a:rPr lang="en-US" sz="1200" kern="0" smtClean="0">
                <a:solidFill>
                  <a:srgbClr val="993366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public class </a:t>
            </a:r>
            <a:r>
              <a:rPr lang="en-US" sz="1200" kern="0" smtClean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JMSLogonIndication </a:t>
            </a:r>
            <a:r>
              <a:rPr lang="en-US" sz="1200" kern="0" smtClean="0">
                <a:solidFill>
                  <a:srgbClr val="993366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extends</a:t>
            </a:r>
            <a:r>
              <a:rPr lang="en-US" sz="1200" kern="0" smtClean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 IndicationWithResponse</a:t>
            </a:r>
          </a:p>
          <a:p>
            <a:pPr marL="173038" lvl="0" indent="-173038" fontAlgn="base">
              <a:spcAft>
                <a:spcPct val="0"/>
              </a:spcAft>
              <a:buNone/>
              <a:tabLst>
                <a:tab pos="404813" algn="l"/>
              </a:tabLst>
            </a:pPr>
            <a:r>
              <a:rPr lang="en-US" sz="1200" kern="0" smtClean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{</a:t>
            </a:r>
          </a:p>
          <a:p>
            <a:pPr marL="173038" lvl="0" indent="-173038" fontAlgn="base">
              <a:spcAft>
                <a:spcPct val="0"/>
              </a:spcAft>
              <a:buNone/>
              <a:tabLst>
                <a:tab pos="404813" algn="l"/>
              </a:tabLst>
            </a:pPr>
            <a:r>
              <a:rPr lang="en-US" sz="1200" kern="0" smtClean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  </a:t>
            </a:r>
            <a:r>
              <a:rPr lang="en-US" sz="1200" kern="0" smtClean="0">
                <a:solidFill>
                  <a:srgbClr val="993366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private</a:t>
            </a:r>
            <a:r>
              <a:rPr lang="en-US" sz="1200" kern="0" smtClean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 </a:t>
            </a:r>
            <a:r>
              <a:rPr lang="en-US" sz="1200" kern="0" smtClean="0">
                <a:solidFill>
                  <a:srgbClr val="993366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boolean</a:t>
            </a:r>
            <a:r>
              <a:rPr lang="en-US" sz="1200" kern="0" smtClean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 </a:t>
            </a:r>
            <a:r>
              <a:rPr lang="en-US" sz="1200" kern="0" smtClean="0">
                <a:solidFill>
                  <a:srgbClr val="3333CC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ok</a:t>
            </a:r>
            <a:r>
              <a:rPr lang="en-US" sz="1200" kern="0" smtClean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;</a:t>
            </a:r>
          </a:p>
          <a:p>
            <a:pPr marL="173038" lvl="0" indent="-173038" fontAlgn="base">
              <a:spcAft>
                <a:spcPct val="0"/>
              </a:spcAft>
              <a:buNone/>
              <a:tabLst>
                <a:tab pos="404813" algn="l"/>
              </a:tabLst>
            </a:pPr>
            <a:endParaRPr lang="en-US" sz="1200" kern="0" smtClean="0">
              <a:solidFill>
                <a:srgbClr val="000000"/>
              </a:solidFill>
              <a:latin typeface="Courier New" pitchFamily="49" charset="0"/>
              <a:ea typeface="ＭＳ Ｐゴシック"/>
              <a:cs typeface="Courier New" pitchFamily="49" charset="0"/>
            </a:endParaRPr>
          </a:p>
          <a:p>
            <a:pPr marL="173038" lvl="0" indent="-173038" fontAlgn="base">
              <a:spcAft>
                <a:spcPct val="0"/>
              </a:spcAft>
              <a:buNone/>
              <a:tabLst>
                <a:tab pos="404813" algn="l"/>
              </a:tabLst>
            </a:pPr>
            <a:r>
              <a:rPr lang="en-US" sz="1200" b="0" kern="0" smtClean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  @Override</a:t>
            </a:r>
          </a:p>
          <a:p>
            <a:pPr marL="173038" lvl="0" indent="-173038" fontAlgn="base">
              <a:spcAft>
                <a:spcPct val="0"/>
              </a:spcAft>
              <a:buNone/>
              <a:tabLst>
                <a:tab pos="404813" algn="l"/>
              </a:tabLst>
            </a:pPr>
            <a:r>
              <a:rPr lang="en-US" sz="1200" kern="0" smtClean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  </a:t>
            </a:r>
            <a:r>
              <a:rPr lang="en-US" sz="1200" kern="0" smtClean="0">
                <a:solidFill>
                  <a:srgbClr val="993366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protected short </a:t>
            </a:r>
            <a:r>
              <a:rPr lang="en-US" sz="1200" kern="0" smtClean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getSignalID() { </a:t>
            </a:r>
            <a:r>
              <a:rPr lang="en-US" sz="1200" kern="0" smtClean="0">
                <a:solidFill>
                  <a:srgbClr val="993366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return</a:t>
            </a:r>
            <a:r>
              <a:rPr lang="en-US" sz="1200" kern="0" smtClean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 JMSProtocolConstants.</a:t>
            </a:r>
            <a:r>
              <a:rPr lang="en-US" sz="1200" i="1" kern="0" smtClean="0">
                <a:solidFill>
                  <a:srgbClr val="3333CC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SIGNAL_LOGON</a:t>
            </a:r>
            <a:r>
              <a:rPr lang="en-US" sz="1200" i="1" kern="0" smtClean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;</a:t>
            </a:r>
            <a:r>
              <a:rPr lang="en-US" sz="1200" kern="0" smtClean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 }</a:t>
            </a:r>
          </a:p>
          <a:p>
            <a:pPr marL="173038" lvl="0" indent="-173038" fontAlgn="base">
              <a:spcAft>
                <a:spcPct val="0"/>
              </a:spcAft>
              <a:buNone/>
              <a:tabLst>
                <a:tab pos="404813" algn="l"/>
              </a:tabLst>
            </a:pPr>
            <a:endParaRPr lang="en-US" sz="1200" kern="0" smtClean="0">
              <a:solidFill>
                <a:srgbClr val="000000"/>
              </a:solidFill>
              <a:latin typeface="Courier New" pitchFamily="49" charset="0"/>
              <a:ea typeface="ＭＳ Ｐゴシック"/>
              <a:cs typeface="Courier New" pitchFamily="49" charset="0"/>
            </a:endParaRPr>
          </a:p>
          <a:p>
            <a:pPr marL="173038" lvl="0" indent="-173038" fontAlgn="base">
              <a:spcAft>
                <a:spcPct val="0"/>
              </a:spcAft>
              <a:buNone/>
              <a:tabLst>
                <a:tab pos="404813" algn="l"/>
              </a:tabLst>
            </a:pPr>
            <a:r>
              <a:rPr lang="en-US" sz="1200" b="0" kern="0" smtClean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  @Override</a:t>
            </a:r>
          </a:p>
          <a:p>
            <a:pPr marL="173038" lvl="0" indent="-173038" fontAlgn="base">
              <a:spcAft>
                <a:spcPct val="0"/>
              </a:spcAft>
              <a:buNone/>
              <a:tabLst>
                <a:tab pos="404813" algn="l"/>
              </a:tabLst>
            </a:pPr>
            <a:r>
              <a:rPr lang="en-US" sz="1200" kern="0" smtClean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  </a:t>
            </a:r>
            <a:r>
              <a:rPr lang="en-US" sz="1200" kern="0" smtClean="0">
                <a:solidFill>
                  <a:srgbClr val="993366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protected void </a:t>
            </a:r>
            <a:r>
              <a:rPr lang="en-US" sz="1200" kern="0" smtClean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indicating(ExtendedDataInputStream in) </a:t>
            </a:r>
            <a:r>
              <a:rPr lang="en-US" sz="1200" kern="0" smtClean="0">
                <a:solidFill>
                  <a:srgbClr val="993366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throws</a:t>
            </a:r>
            <a:r>
              <a:rPr lang="en-US" sz="1200" kern="0" smtClean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 IOException</a:t>
            </a:r>
          </a:p>
          <a:p>
            <a:pPr marL="173038" lvl="0" indent="-173038" fontAlgn="base">
              <a:spcAft>
                <a:spcPct val="0"/>
              </a:spcAft>
              <a:buNone/>
              <a:tabLst>
                <a:tab pos="404813" algn="l"/>
              </a:tabLst>
            </a:pPr>
            <a:r>
              <a:rPr lang="en-US" sz="1200" kern="0" smtClean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  {</a:t>
            </a:r>
          </a:p>
          <a:p>
            <a:pPr marL="173038" lvl="0" indent="-173038" fontAlgn="base">
              <a:spcAft>
                <a:spcPct val="0"/>
              </a:spcAft>
              <a:buNone/>
              <a:tabLst>
                <a:tab pos="404813" algn="l"/>
              </a:tabLst>
            </a:pPr>
            <a:r>
              <a:rPr lang="en-US" sz="1200" kern="0" smtClean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    String userName = in.readString();</a:t>
            </a:r>
          </a:p>
          <a:p>
            <a:pPr marL="173038" lvl="0" indent="-173038" fontAlgn="base">
              <a:spcAft>
                <a:spcPct val="0"/>
              </a:spcAft>
              <a:buNone/>
              <a:tabLst>
                <a:tab pos="404813" algn="l"/>
              </a:tabLst>
            </a:pPr>
            <a:r>
              <a:rPr lang="en-US" sz="1200" kern="0" smtClean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    String password = in.readString();</a:t>
            </a:r>
          </a:p>
          <a:p>
            <a:pPr marL="173038" lvl="0" indent="-173038" fontAlgn="base">
              <a:spcAft>
                <a:spcPct val="0"/>
              </a:spcAft>
              <a:buNone/>
              <a:tabLst>
                <a:tab pos="404813" algn="l"/>
              </a:tabLst>
            </a:pPr>
            <a:r>
              <a:rPr lang="en-US" sz="1200" kern="0" smtClean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    </a:t>
            </a:r>
            <a:r>
              <a:rPr lang="en-US" sz="1200" kern="0" smtClean="0">
                <a:solidFill>
                  <a:srgbClr val="3333CC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ok</a:t>
            </a:r>
            <a:r>
              <a:rPr lang="en-US" sz="1200" kern="0" smtClean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 = JMSServer.</a:t>
            </a:r>
            <a:r>
              <a:rPr lang="en-US" sz="1200" i="1" kern="0" smtClean="0">
                <a:solidFill>
                  <a:srgbClr val="3333CC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INSTANCE</a:t>
            </a:r>
            <a:r>
              <a:rPr lang="en-US" sz="1200" kern="0" smtClean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.logon(userName, password);</a:t>
            </a:r>
          </a:p>
          <a:p>
            <a:pPr marL="173038" lvl="0" indent="-173038" fontAlgn="base">
              <a:spcAft>
                <a:spcPct val="0"/>
              </a:spcAft>
              <a:buNone/>
              <a:tabLst>
                <a:tab pos="404813" algn="l"/>
              </a:tabLst>
            </a:pPr>
            <a:r>
              <a:rPr lang="en-US" sz="1200" kern="0" smtClean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  }</a:t>
            </a:r>
          </a:p>
          <a:p>
            <a:pPr marL="173038" lvl="0" indent="-173038" fontAlgn="base">
              <a:spcAft>
                <a:spcPct val="0"/>
              </a:spcAft>
              <a:buNone/>
              <a:tabLst>
                <a:tab pos="404813" algn="l"/>
              </a:tabLst>
            </a:pPr>
            <a:endParaRPr lang="en-US" sz="1200" kern="0" smtClean="0">
              <a:solidFill>
                <a:srgbClr val="000000"/>
              </a:solidFill>
              <a:latin typeface="Courier New" pitchFamily="49" charset="0"/>
              <a:ea typeface="ＭＳ Ｐゴシック"/>
              <a:cs typeface="Courier New" pitchFamily="49" charset="0"/>
            </a:endParaRPr>
          </a:p>
          <a:p>
            <a:pPr marL="173038" lvl="0" indent="-173038" fontAlgn="base">
              <a:spcAft>
                <a:spcPct val="0"/>
              </a:spcAft>
              <a:buNone/>
              <a:tabLst>
                <a:tab pos="404813" algn="l"/>
              </a:tabLst>
            </a:pPr>
            <a:r>
              <a:rPr lang="en-US" sz="1200" b="0" kern="0" smtClean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  @Override</a:t>
            </a:r>
          </a:p>
          <a:p>
            <a:pPr marL="173038" lvl="0" indent="-173038" fontAlgn="base">
              <a:spcAft>
                <a:spcPct val="0"/>
              </a:spcAft>
              <a:buNone/>
              <a:tabLst>
                <a:tab pos="404813" algn="l"/>
              </a:tabLst>
            </a:pPr>
            <a:r>
              <a:rPr lang="en-US" sz="1200" kern="0" smtClean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  </a:t>
            </a:r>
            <a:r>
              <a:rPr lang="en-US" sz="1200" kern="0" smtClean="0">
                <a:solidFill>
                  <a:srgbClr val="993366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protected void </a:t>
            </a:r>
            <a:r>
              <a:rPr lang="en-US" sz="1200" kern="0" smtClean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responding(ExtendedDataOutputStream out) </a:t>
            </a:r>
            <a:r>
              <a:rPr lang="en-US" sz="1200" kern="0" smtClean="0">
                <a:solidFill>
                  <a:srgbClr val="993366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throws</a:t>
            </a:r>
            <a:r>
              <a:rPr lang="en-US" sz="1200" kern="0" smtClean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 IOException</a:t>
            </a:r>
          </a:p>
          <a:p>
            <a:pPr marL="173038" lvl="0" indent="-173038" fontAlgn="base">
              <a:spcAft>
                <a:spcPct val="0"/>
              </a:spcAft>
              <a:buNone/>
              <a:tabLst>
                <a:tab pos="404813" algn="l"/>
              </a:tabLst>
            </a:pPr>
            <a:r>
              <a:rPr lang="en-US" sz="1200" kern="0" smtClean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  {</a:t>
            </a:r>
          </a:p>
          <a:p>
            <a:pPr marL="173038" lvl="0" indent="-173038" fontAlgn="base">
              <a:spcAft>
                <a:spcPct val="0"/>
              </a:spcAft>
              <a:buNone/>
              <a:tabLst>
                <a:tab pos="404813" algn="l"/>
              </a:tabLst>
            </a:pPr>
            <a:r>
              <a:rPr lang="en-US" sz="1200" kern="0" smtClean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    out.writeBoolean(</a:t>
            </a:r>
            <a:r>
              <a:rPr lang="en-US" sz="1200" kern="0" smtClean="0">
                <a:solidFill>
                  <a:srgbClr val="3333CC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ok</a:t>
            </a:r>
            <a:r>
              <a:rPr lang="en-US" sz="1200" kern="0" smtClean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);</a:t>
            </a:r>
          </a:p>
          <a:p>
            <a:pPr marL="173038" lvl="0" indent="-173038" fontAlgn="base">
              <a:spcAft>
                <a:spcPct val="0"/>
              </a:spcAft>
              <a:buNone/>
              <a:tabLst>
                <a:tab pos="404813" algn="l"/>
              </a:tabLst>
            </a:pPr>
            <a:r>
              <a:rPr lang="en-US" sz="1200" kern="0" smtClean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  }</a:t>
            </a:r>
          </a:p>
          <a:p>
            <a:pPr marL="173038" lvl="0" indent="-173038" fontAlgn="base">
              <a:spcAft>
                <a:spcPct val="0"/>
              </a:spcAft>
              <a:buNone/>
              <a:tabLst>
                <a:tab pos="404813" algn="l"/>
              </a:tabLst>
            </a:pPr>
            <a:r>
              <a:rPr lang="en-US" sz="1200" kern="0" smtClean="0">
                <a:solidFill>
                  <a:srgbClr val="000000"/>
                </a:solidFill>
                <a:latin typeface="Courier New" pitchFamily="49" charset="0"/>
                <a:ea typeface="ＭＳ Ｐゴシック"/>
                <a:cs typeface="Courier New" pitchFamily="49" charset="0"/>
              </a:rPr>
              <a:t>}</a:t>
            </a:r>
            <a:endParaRPr lang="en-US" sz="1200" kern="0" dirty="0" smtClean="0">
              <a:solidFill>
                <a:srgbClr val="000000"/>
              </a:solidFill>
              <a:latin typeface="Courier New" pitchFamily="49" charset="0"/>
              <a:ea typeface="ＭＳ Ｐゴシック"/>
              <a:cs typeface="Courier New" pitchFamily="49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Net4j Signalling Platform  |  © 2008 by Eike Stepper, Berlin, Germany  | 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86808" cy="1131910"/>
          </a:xfrm>
        </p:spPr>
        <p:txBody>
          <a:bodyPr/>
          <a:lstStyle/>
          <a:p>
            <a:r>
              <a:rPr lang="en-US" b="1" smtClean="0"/>
              <a:t>Indication Example</a:t>
            </a:r>
            <a:endParaRPr lang="en-US" b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8596" y="1357298"/>
            <a:ext cx="8286808" cy="48577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2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JMSServerProtocol </a:t>
            </a:r>
            <a:r>
              <a:rPr lang="en-US" sz="12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 SignalProtocol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 String getType()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 JMSProtocolConstants.</a:t>
            </a:r>
            <a:r>
              <a:rPr lang="en-US" sz="1200" i="1" smtClean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PROTOCOL_NAME</a:t>
            </a:r>
            <a:r>
              <a:rPr lang="en-US" sz="1200" i="1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endParaRPr lang="en-US" sz="12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@Override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 SignalReactor doCreateSignalReactor(</a:t>
            </a:r>
            <a:r>
              <a:rPr lang="en-US" sz="12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short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 signalID)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 (signalID)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 JMSProtocolConstants.</a:t>
            </a:r>
            <a:r>
              <a:rPr lang="en-US" sz="1200" i="1" smtClean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SIGNAL_SYNC</a:t>
            </a:r>
            <a:r>
              <a:rPr lang="en-US" sz="1200" i="1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2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return new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JMSSyncIndication();</a:t>
            </a:r>
          </a:p>
          <a:p>
            <a:pPr>
              <a:buNone/>
            </a:pPr>
            <a:endParaRPr lang="en-US" sz="12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 JMSProtocolConstants.</a:t>
            </a:r>
            <a:r>
              <a:rPr lang="en-US" sz="1200" i="1" smtClean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SIGNAL_LOGON</a:t>
            </a:r>
            <a:r>
              <a:rPr lang="en-US" sz="1200" i="1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2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return new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JMSLogonIndication();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endParaRPr lang="en-US" sz="12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2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return null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Net4j Signalling Platform  |  © 2008 by Eike Stepper, Berlin, Germany  | 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86808" cy="1131910"/>
          </a:xfrm>
        </p:spPr>
        <p:txBody>
          <a:bodyPr/>
          <a:lstStyle/>
          <a:p>
            <a:r>
              <a:rPr lang="en-US" b="1" smtClean="0"/>
              <a:t>SignalProtocol Example</a:t>
            </a:r>
            <a:endParaRPr lang="en-US" b="1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8596" y="1357298"/>
            <a:ext cx="8286808" cy="48577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2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public final class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JMSServerProtocolFactory</a:t>
            </a:r>
            <a:r>
              <a:rPr lang="en-US" sz="12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ServerProtocolFactory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12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  public static final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12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i="1" smtClean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12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= JMSProtocolConstants.PROTOCOL_NAME;</a:t>
            </a:r>
          </a:p>
          <a:p>
            <a:pPr>
              <a:buNone/>
            </a:pPr>
            <a:endParaRPr lang="en-US" sz="1200" smtClean="0">
              <a:solidFill>
                <a:srgbClr val="99336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JMSServerProtocolFactory</a:t>
            </a:r>
            <a:r>
              <a:rPr lang="en-US" sz="12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buNone/>
            </a:pPr>
            <a:r>
              <a:rPr lang="en-US" sz="12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  super(</a:t>
            </a:r>
            <a:r>
              <a:rPr lang="en-US" sz="1200" i="1" smtClean="0">
                <a:solidFill>
                  <a:srgbClr val="0033CC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endParaRPr lang="en-US" sz="1200" smtClean="0">
              <a:solidFill>
                <a:srgbClr val="993366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JMSServerProtocol</a:t>
            </a:r>
            <a:r>
              <a:rPr lang="en-US" sz="12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create(String</a:t>
            </a:r>
            <a:r>
              <a:rPr lang="en-US" sz="12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description</a:t>
            </a:r>
            <a:r>
              <a:rPr lang="en-US" sz="12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12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1200" smtClean="0">
                <a:solidFill>
                  <a:srgbClr val="993366"/>
                </a:solidFill>
                <a:latin typeface="Courier New" pitchFamily="49" charset="0"/>
                <a:cs typeface="Courier New" pitchFamily="49" charset="0"/>
              </a:rPr>
              <a:t>    return new </a:t>
            </a:r>
            <a:r>
              <a:rPr lang="en-US" sz="1200" smtClean="0">
                <a:latin typeface="Courier New" pitchFamily="49" charset="0"/>
                <a:cs typeface="Courier New" pitchFamily="49" charset="0"/>
              </a:rPr>
              <a:t>JMSServerProtocol();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r>
              <a:rPr lang="en-US" sz="120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20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Net4j Signalling Platform  |  © 2008 by Eike Stepper, Berlin, Germany  | 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86808" cy="1131910"/>
          </a:xfrm>
        </p:spPr>
        <p:txBody>
          <a:bodyPr/>
          <a:lstStyle/>
          <a:p>
            <a:r>
              <a:rPr lang="en-US" b="1" smtClean="0"/>
              <a:t>ProtocolFactory </a:t>
            </a:r>
            <a:r>
              <a:rPr lang="en-US" b="1" smtClean="0"/>
              <a:t>Example</a:t>
            </a:r>
            <a:endParaRPr lang="en-US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Agenda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28662" y="1341438"/>
            <a:ext cx="3857652" cy="501491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smtClean="0"/>
              <a:t>Requirements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smtClean="0"/>
              <a:t>Architecture</a:t>
            </a:r>
          </a:p>
          <a:p>
            <a:pPr marL="971550" lvl="1" indent="-514350"/>
            <a:r>
              <a:rPr lang="en-US" sz="3200" smtClean="0"/>
              <a:t>Buffers</a:t>
            </a:r>
          </a:p>
          <a:p>
            <a:pPr marL="971550" lvl="1" indent="-514350"/>
            <a:r>
              <a:rPr lang="en-US" sz="3200" smtClean="0"/>
              <a:t>Channels</a:t>
            </a:r>
          </a:p>
          <a:p>
            <a:pPr marL="971550" lvl="1" indent="-514350"/>
            <a:r>
              <a:rPr lang="en-US" sz="3200" smtClean="0"/>
              <a:t>Connectors</a:t>
            </a:r>
          </a:p>
          <a:p>
            <a:pPr marL="971550" lvl="1" indent="-514350"/>
            <a:r>
              <a:rPr lang="en-US" sz="3200" smtClean="0"/>
              <a:t>Acceptors</a:t>
            </a:r>
          </a:p>
          <a:p>
            <a:pPr marL="971550" lvl="1" indent="-514350"/>
            <a:r>
              <a:rPr lang="en-US" sz="3200" smtClean="0"/>
              <a:t>Protocols</a:t>
            </a:r>
          </a:p>
          <a:p>
            <a:pPr marL="971550" lvl="1" indent="-514350"/>
            <a:r>
              <a:rPr lang="en-US" sz="3200" smtClean="0"/>
              <a:t>Signals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Net4j Signalling Platform  |  © 2008 by Eike Stepper, Berlin, Germany  | 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4857752" y="2000240"/>
            <a:ext cx="4214842" cy="3730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 typeface="+mj-lt"/>
              <a:buAutoNum type="arabicPeriod" startAt="3"/>
            </a:pPr>
            <a:r>
              <a:rPr lang="en-US" sz="3600" b="1" smtClean="0"/>
              <a:t>Examples</a:t>
            </a:r>
          </a:p>
          <a:p>
            <a:pPr marL="971550" marR="0" lvl="1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Request</a:t>
            </a:r>
          </a:p>
          <a:p>
            <a:pPr marL="971550" marR="0" lvl="1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Indication</a:t>
            </a:r>
          </a:p>
          <a:p>
            <a:pPr marL="971550" marR="0" lvl="1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SignalProtocol</a:t>
            </a:r>
          </a:p>
          <a:p>
            <a:pPr marL="971550" marR="0" lvl="1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Client Usage</a:t>
            </a:r>
          </a:p>
          <a:p>
            <a:pPr marL="514350" indent="-514350">
              <a:spcBef>
                <a:spcPct val="20000"/>
              </a:spcBef>
              <a:buFont typeface="+mj-lt"/>
              <a:buAutoNum type="arabicPeriod" startAt="3"/>
            </a:pPr>
            <a:r>
              <a:rPr lang="en-US" sz="3600" b="1" smtClean="0"/>
              <a:t>Discussion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Requirements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mtClean="0"/>
              <a:t>High performance</a:t>
            </a:r>
          </a:p>
          <a:p>
            <a:pPr lvl="1"/>
            <a:r>
              <a:rPr lang="en-US" smtClean="0"/>
              <a:t>java.nio.DirectByteBuffer, zero copying</a:t>
            </a:r>
          </a:p>
          <a:p>
            <a:r>
              <a:rPr lang="en-US" smtClean="0"/>
              <a:t>Good scalability</a:t>
            </a:r>
          </a:p>
          <a:p>
            <a:pPr lvl="1"/>
            <a:r>
              <a:rPr lang="en-US" smtClean="0"/>
              <a:t>java.nio.channels.Selector, single I/O thread possible</a:t>
            </a:r>
          </a:p>
          <a:p>
            <a:r>
              <a:rPr lang="en-US" smtClean="0"/>
              <a:t>Multiple physical transports</a:t>
            </a:r>
          </a:p>
          <a:p>
            <a:pPr lvl="1"/>
            <a:r>
              <a:rPr lang="en-US" smtClean="0"/>
              <a:t>Shipped with TCP, HTTP and JVM transports</a:t>
            </a:r>
          </a:p>
          <a:p>
            <a:r>
              <a:rPr lang="en-US" smtClean="0"/>
              <a:t>Pluggable application protocols</a:t>
            </a:r>
          </a:p>
          <a:p>
            <a:pPr lvl="1"/>
            <a:r>
              <a:rPr lang="en-US" smtClean="0"/>
              <a:t>Independent of chosen transport</a:t>
            </a:r>
          </a:p>
          <a:p>
            <a:r>
              <a:rPr lang="en-US" smtClean="0"/>
              <a:t>Server-initiated push services (agent paradigm)</a:t>
            </a:r>
          </a:p>
          <a:p>
            <a:pPr lvl="1"/>
            <a:r>
              <a:rPr lang="en-US" smtClean="0"/>
              <a:t>Asynchronous and synchronous requests from the server</a:t>
            </a:r>
          </a:p>
          <a:p>
            <a:r>
              <a:rPr lang="en-US" smtClean="0"/>
              <a:t>OSGi and stand-alone modes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Net4j Signalling Platform  |  © 2008 by Eike Stepper, Berlin, Germany  | 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Architecture</a:t>
            </a:r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Net4j Signalling Platform  |  © 2008 by Eike Stepper, Berlin, Germany  | 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20" name="Gruppieren 19"/>
          <p:cNvGrpSpPr/>
          <p:nvPr/>
        </p:nvGrpSpPr>
        <p:grpSpPr>
          <a:xfrm>
            <a:off x="2428860" y="1500174"/>
            <a:ext cx="4214842" cy="4286280"/>
            <a:chOff x="2428860" y="1714488"/>
            <a:chExt cx="4214842" cy="4286280"/>
          </a:xfrm>
        </p:grpSpPr>
        <p:sp>
          <p:nvSpPr>
            <p:cNvPr id="21" name="Abgerundetes Rechteck 20"/>
            <p:cNvSpPr/>
            <p:nvPr/>
          </p:nvSpPr>
          <p:spPr bwMode="auto">
            <a:xfrm>
              <a:off x="2428860" y="1714488"/>
              <a:ext cx="4214842" cy="4286280"/>
            </a:xfrm>
            <a:prstGeom prst="roundRect">
              <a:avLst>
                <a:gd name="adj" fmla="val 4353"/>
              </a:avLst>
            </a:prstGeom>
            <a:solidFill>
              <a:srgbClr val="333399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  <p:sp>
          <p:nvSpPr>
            <p:cNvPr id="22" name="Abgerundetes Rechteck 21"/>
            <p:cNvSpPr/>
            <p:nvPr/>
          </p:nvSpPr>
          <p:spPr bwMode="auto">
            <a:xfrm>
              <a:off x="2857488" y="2500306"/>
              <a:ext cx="1571637" cy="412753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Acceptors</a:t>
              </a:r>
            </a:p>
          </p:txBody>
        </p:sp>
        <p:sp>
          <p:nvSpPr>
            <p:cNvPr id="23" name="Abgerundetes Rechteck 22"/>
            <p:cNvSpPr/>
            <p:nvPr/>
          </p:nvSpPr>
          <p:spPr bwMode="auto">
            <a:xfrm>
              <a:off x="2857488" y="5357826"/>
              <a:ext cx="3286148" cy="412753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60000"/>
                <a:lumOff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OSGi / Eclipse</a:t>
              </a:r>
            </a:p>
          </p:txBody>
        </p:sp>
        <p:sp>
          <p:nvSpPr>
            <p:cNvPr id="24" name="Abgerundetes Rechteck 23"/>
            <p:cNvSpPr/>
            <p:nvPr/>
          </p:nvSpPr>
          <p:spPr bwMode="auto">
            <a:xfrm>
              <a:off x="2857488" y="1928802"/>
              <a:ext cx="685805" cy="412753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TCP</a:t>
              </a:r>
            </a:p>
          </p:txBody>
        </p:sp>
        <p:sp>
          <p:nvSpPr>
            <p:cNvPr id="25" name="Abgerundetes Rechteck 24"/>
            <p:cNvSpPr/>
            <p:nvPr/>
          </p:nvSpPr>
          <p:spPr bwMode="auto">
            <a:xfrm>
              <a:off x="2857488" y="4786322"/>
              <a:ext cx="3286148" cy="412753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Utils</a:t>
              </a:r>
            </a:p>
          </p:txBody>
        </p:sp>
        <p:sp>
          <p:nvSpPr>
            <p:cNvPr id="26" name="Abgerundetes Rechteck 25"/>
            <p:cNvSpPr/>
            <p:nvPr/>
          </p:nvSpPr>
          <p:spPr bwMode="auto">
            <a:xfrm>
              <a:off x="2857488" y="4214818"/>
              <a:ext cx="3286148" cy="412753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Buffers</a:t>
              </a:r>
            </a:p>
          </p:txBody>
        </p:sp>
        <p:sp>
          <p:nvSpPr>
            <p:cNvPr id="27" name="Abgerundetes Rechteck 26"/>
            <p:cNvSpPr/>
            <p:nvPr/>
          </p:nvSpPr>
          <p:spPr bwMode="auto">
            <a:xfrm>
              <a:off x="2857488" y="3643314"/>
              <a:ext cx="3286148" cy="412753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Channels</a:t>
              </a:r>
            </a:p>
          </p:txBody>
        </p:sp>
        <p:sp>
          <p:nvSpPr>
            <p:cNvPr id="28" name="Abgerundetes Rechteck 27"/>
            <p:cNvSpPr/>
            <p:nvPr/>
          </p:nvSpPr>
          <p:spPr bwMode="auto">
            <a:xfrm>
              <a:off x="2857488" y="3071810"/>
              <a:ext cx="1571637" cy="412753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Connectors</a:t>
              </a:r>
            </a:p>
          </p:txBody>
        </p:sp>
        <p:sp>
          <p:nvSpPr>
            <p:cNvPr id="29" name="Abgerundetes Rechteck 28"/>
            <p:cNvSpPr/>
            <p:nvPr/>
          </p:nvSpPr>
          <p:spPr bwMode="auto">
            <a:xfrm>
              <a:off x="4572000" y="2500306"/>
              <a:ext cx="1571636" cy="412753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Signals</a:t>
              </a:r>
            </a:p>
          </p:txBody>
        </p:sp>
        <p:sp>
          <p:nvSpPr>
            <p:cNvPr id="30" name="Abgerundetes Rechteck 29"/>
            <p:cNvSpPr/>
            <p:nvPr/>
          </p:nvSpPr>
          <p:spPr bwMode="auto">
            <a:xfrm>
              <a:off x="4572000" y="3071810"/>
              <a:ext cx="1571636" cy="412753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Protocols</a:t>
              </a:r>
            </a:p>
          </p:txBody>
        </p:sp>
        <p:sp>
          <p:nvSpPr>
            <p:cNvPr id="31" name="Abgerundetes Rechteck 30"/>
            <p:cNvSpPr/>
            <p:nvPr/>
          </p:nvSpPr>
          <p:spPr bwMode="auto">
            <a:xfrm>
              <a:off x="3714744" y="1928802"/>
              <a:ext cx="685805" cy="412753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JVM</a:t>
              </a:r>
            </a:p>
          </p:txBody>
        </p:sp>
        <p:sp>
          <p:nvSpPr>
            <p:cNvPr id="32" name="Abgerundetes Rechteck 31"/>
            <p:cNvSpPr/>
            <p:nvPr/>
          </p:nvSpPr>
          <p:spPr bwMode="auto">
            <a:xfrm>
              <a:off x="4572000" y="1928802"/>
              <a:ext cx="685805" cy="412753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App</a:t>
              </a:r>
              <a:r>
                <a:rPr kumimoji="0" 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1</a:t>
              </a:r>
            </a:p>
          </p:txBody>
        </p:sp>
        <p:sp>
          <p:nvSpPr>
            <p:cNvPr id="33" name="Abgerundetes Rechteck 32"/>
            <p:cNvSpPr/>
            <p:nvPr/>
          </p:nvSpPr>
          <p:spPr bwMode="auto">
            <a:xfrm>
              <a:off x="5429256" y="1928802"/>
              <a:ext cx="685805" cy="412753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App</a:t>
              </a:r>
              <a:r>
                <a:rPr kumimoji="0" lang="en-US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Buffers</a:t>
            </a:r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Net4j Signalling Platform  |  © 2008 by Eike Stepper, Berlin, Germany  | 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51" name="Gruppieren 50"/>
          <p:cNvGrpSpPr/>
          <p:nvPr/>
        </p:nvGrpSpPr>
        <p:grpSpPr>
          <a:xfrm>
            <a:off x="642910" y="1571612"/>
            <a:ext cx="7858180" cy="3857652"/>
            <a:chOff x="642910" y="1571612"/>
            <a:chExt cx="7858180" cy="3857652"/>
          </a:xfrm>
        </p:grpSpPr>
        <p:sp>
          <p:nvSpPr>
            <p:cNvPr id="52" name="Abgerundetes Rechteck 51"/>
            <p:cNvSpPr/>
            <p:nvPr/>
          </p:nvSpPr>
          <p:spPr bwMode="auto">
            <a:xfrm>
              <a:off x="642910" y="1571612"/>
              <a:ext cx="7858180" cy="3857652"/>
            </a:xfrm>
            <a:prstGeom prst="roundRect">
              <a:avLst>
                <a:gd name="adj" fmla="val 4353"/>
              </a:avLst>
            </a:prstGeom>
            <a:solidFill>
              <a:srgbClr val="333399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  <p:sp>
          <p:nvSpPr>
            <p:cNvPr id="53" name="Abgerundetes Rechteck 52"/>
            <p:cNvSpPr/>
            <p:nvPr/>
          </p:nvSpPr>
          <p:spPr bwMode="auto">
            <a:xfrm>
              <a:off x="3929058" y="3127373"/>
              <a:ext cx="1428760" cy="412753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60000"/>
                <a:lumOff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IBuffer</a:t>
              </a:r>
            </a:p>
          </p:txBody>
        </p:sp>
        <p:sp>
          <p:nvSpPr>
            <p:cNvPr id="54" name="Abgerundetes Rechteck 53"/>
            <p:cNvSpPr/>
            <p:nvPr/>
          </p:nvSpPr>
          <p:spPr bwMode="auto">
            <a:xfrm>
              <a:off x="6215074" y="3127373"/>
              <a:ext cx="1928826" cy="412753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IBufferProvider</a:t>
              </a:r>
            </a:p>
          </p:txBody>
        </p:sp>
        <p:cxnSp>
          <p:nvCxnSpPr>
            <p:cNvPr id="55" name="Gerade Verbindung mit Pfeil 54"/>
            <p:cNvCxnSpPr>
              <a:stCxn id="54" idx="1"/>
              <a:endCxn id="53" idx="3"/>
            </p:cNvCxnSpPr>
            <p:nvPr/>
          </p:nvCxnSpPr>
          <p:spPr bwMode="auto">
            <a:xfrm rot="10800000">
              <a:off x="5357818" y="3333750"/>
              <a:ext cx="857256" cy="1588"/>
            </a:xfrm>
            <a:prstGeom prst="straightConnector1">
              <a:avLst/>
            </a:prstGeom>
            <a:solidFill>
              <a:srgbClr val="BBE0E3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56" name="Abgerundetes Rechteck 55"/>
            <p:cNvSpPr/>
            <p:nvPr/>
          </p:nvSpPr>
          <p:spPr bwMode="auto">
            <a:xfrm>
              <a:off x="6215074" y="4127505"/>
              <a:ext cx="1928826" cy="412753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IBufferPool</a:t>
              </a:r>
            </a:p>
          </p:txBody>
        </p:sp>
        <p:sp>
          <p:nvSpPr>
            <p:cNvPr id="57" name="Textfeld 56"/>
            <p:cNvSpPr txBox="1"/>
            <p:nvPr/>
          </p:nvSpPr>
          <p:spPr>
            <a:xfrm>
              <a:off x="7143768" y="3881770"/>
              <a:ext cx="85725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extends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  <p:cxnSp>
          <p:nvCxnSpPr>
            <p:cNvPr id="58" name="Gerade Verbindung mit Pfeil 57"/>
            <p:cNvCxnSpPr>
              <a:stCxn id="56" idx="0"/>
              <a:endCxn id="54" idx="2"/>
            </p:cNvCxnSpPr>
            <p:nvPr/>
          </p:nvCxnSpPr>
          <p:spPr bwMode="auto">
            <a:xfrm rot="5400000" flipH="1" flipV="1">
              <a:off x="6885798" y="3833816"/>
              <a:ext cx="587379" cy="1588"/>
            </a:xfrm>
            <a:prstGeom prst="straightConnector1">
              <a:avLst/>
            </a:prstGeom>
            <a:solidFill>
              <a:srgbClr val="BBE0E3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59" name="Abgerundetes Rechteck 58"/>
            <p:cNvSpPr/>
            <p:nvPr/>
          </p:nvSpPr>
          <p:spPr bwMode="auto">
            <a:xfrm>
              <a:off x="1000100" y="3127373"/>
              <a:ext cx="2071702" cy="412753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IBufferHandler</a:t>
              </a:r>
            </a:p>
          </p:txBody>
        </p:sp>
        <p:sp>
          <p:nvSpPr>
            <p:cNvPr id="60" name="Textfeld 59"/>
            <p:cNvSpPr txBox="1"/>
            <p:nvPr/>
          </p:nvSpPr>
          <p:spPr>
            <a:xfrm>
              <a:off x="3071802" y="3071810"/>
              <a:ext cx="85725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handles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  <p:cxnSp>
          <p:nvCxnSpPr>
            <p:cNvPr id="61" name="Gerade Verbindung mit Pfeil 60"/>
            <p:cNvCxnSpPr>
              <a:stCxn id="59" idx="3"/>
              <a:endCxn id="53" idx="1"/>
            </p:cNvCxnSpPr>
            <p:nvPr/>
          </p:nvCxnSpPr>
          <p:spPr bwMode="auto">
            <a:xfrm>
              <a:off x="3071802" y="3333750"/>
              <a:ext cx="857256" cy="1588"/>
            </a:xfrm>
            <a:prstGeom prst="straightConnector1">
              <a:avLst/>
            </a:prstGeom>
            <a:solidFill>
              <a:srgbClr val="BBE0E3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62" name="Abgerundetes Rechteck 61"/>
            <p:cNvSpPr/>
            <p:nvPr/>
          </p:nvSpPr>
          <p:spPr bwMode="auto">
            <a:xfrm>
              <a:off x="3929058" y="2071678"/>
              <a:ext cx="1428760" cy="412753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BufferState</a:t>
              </a:r>
            </a:p>
          </p:txBody>
        </p:sp>
        <p:cxnSp>
          <p:nvCxnSpPr>
            <p:cNvPr id="63" name="Gerade Verbindung mit Pfeil 62"/>
            <p:cNvCxnSpPr>
              <a:stCxn id="53" idx="0"/>
              <a:endCxn id="62" idx="2"/>
            </p:cNvCxnSpPr>
            <p:nvPr/>
          </p:nvCxnSpPr>
          <p:spPr bwMode="auto">
            <a:xfrm rot="5400000" flipH="1" flipV="1">
              <a:off x="4321967" y="2805902"/>
              <a:ext cx="642942" cy="1588"/>
            </a:xfrm>
            <a:prstGeom prst="straightConnector1">
              <a:avLst/>
            </a:prstGeom>
            <a:solidFill>
              <a:srgbClr val="BBE0E3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64" name="Abgerundetes Rechteck 63"/>
            <p:cNvSpPr/>
            <p:nvPr/>
          </p:nvSpPr>
          <p:spPr bwMode="auto">
            <a:xfrm>
              <a:off x="1000100" y="4127505"/>
              <a:ext cx="2071702" cy="412753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BufferInputStream</a:t>
              </a:r>
            </a:p>
          </p:txBody>
        </p:sp>
        <p:sp>
          <p:nvSpPr>
            <p:cNvPr id="65" name="Abgerundetes Rechteck 64"/>
            <p:cNvSpPr/>
            <p:nvPr/>
          </p:nvSpPr>
          <p:spPr bwMode="auto">
            <a:xfrm>
              <a:off x="1000100" y="4659321"/>
              <a:ext cx="2071702" cy="412753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BufferOutputStream</a:t>
              </a:r>
            </a:p>
          </p:txBody>
        </p:sp>
        <p:cxnSp>
          <p:nvCxnSpPr>
            <p:cNvPr id="66" name="Form 65"/>
            <p:cNvCxnSpPr>
              <a:stCxn id="64" idx="3"/>
              <a:endCxn id="53" idx="2"/>
            </p:cNvCxnSpPr>
            <p:nvPr/>
          </p:nvCxnSpPr>
          <p:spPr bwMode="auto">
            <a:xfrm flipV="1">
              <a:off x="3071802" y="3540126"/>
              <a:ext cx="1571636" cy="793756"/>
            </a:xfrm>
            <a:prstGeom prst="bentConnector2">
              <a:avLst/>
            </a:prstGeom>
            <a:solidFill>
              <a:srgbClr val="BBE0E3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67" name="Form 66"/>
            <p:cNvCxnSpPr>
              <a:stCxn id="65" idx="3"/>
              <a:endCxn id="53" idx="2"/>
            </p:cNvCxnSpPr>
            <p:nvPr/>
          </p:nvCxnSpPr>
          <p:spPr bwMode="auto">
            <a:xfrm flipV="1">
              <a:off x="3071802" y="3540126"/>
              <a:ext cx="1571636" cy="1325572"/>
            </a:xfrm>
            <a:prstGeom prst="bentConnector2">
              <a:avLst/>
            </a:prstGeom>
            <a:solidFill>
              <a:srgbClr val="BBE0E3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68" name="Textfeld 67"/>
            <p:cNvSpPr txBox="1"/>
            <p:nvPr/>
          </p:nvSpPr>
          <p:spPr>
            <a:xfrm>
              <a:off x="3071802" y="4096084"/>
              <a:ext cx="85725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reads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  <p:sp>
          <p:nvSpPr>
            <p:cNvPr id="69" name="Textfeld 68"/>
            <p:cNvSpPr txBox="1"/>
            <p:nvPr/>
          </p:nvSpPr>
          <p:spPr>
            <a:xfrm>
              <a:off x="3071802" y="4596150"/>
              <a:ext cx="85725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writes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Channels</a:t>
            </a:r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Net4j Signalling Platform  |  © 2008 by Eike Stepper, Berlin, Germany  | 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44" name="Gruppieren 43"/>
          <p:cNvGrpSpPr/>
          <p:nvPr/>
        </p:nvGrpSpPr>
        <p:grpSpPr>
          <a:xfrm>
            <a:off x="642910" y="1571612"/>
            <a:ext cx="7858180" cy="3857652"/>
            <a:chOff x="642910" y="1571612"/>
            <a:chExt cx="7858180" cy="3857652"/>
          </a:xfrm>
        </p:grpSpPr>
        <p:sp>
          <p:nvSpPr>
            <p:cNvPr id="45" name="Abgerundetes Rechteck 44"/>
            <p:cNvSpPr/>
            <p:nvPr/>
          </p:nvSpPr>
          <p:spPr bwMode="auto">
            <a:xfrm>
              <a:off x="642910" y="1571612"/>
              <a:ext cx="7858180" cy="3857652"/>
            </a:xfrm>
            <a:prstGeom prst="roundRect">
              <a:avLst>
                <a:gd name="adj" fmla="val 4353"/>
              </a:avLst>
            </a:prstGeom>
            <a:solidFill>
              <a:srgbClr val="333399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  <p:sp>
          <p:nvSpPr>
            <p:cNvPr id="46" name="Abgerundetes Rechteck 45"/>
            <p:cNvSpPr/>
            <p:nvPr/>
          </p:nvSpPr>
          <p:spPr bwMode="auto">
            <a:xfrm>
              <a:off x="6286512" y="3143248"/>
              <a:ext cx="1428760" cy="412753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60000"/>
                <a:lumOff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IChannel</a:t>
              </a:r>
            </a:p>
          </p:txBody>
        </p:sp>
        <p:sp>
          <p:nvSpPr>
            <p:cNvPr id="47" name="Abgerundetes Rechteck 46"/>
            <p:cNvSpPr/>
            <p:nvPr/>
          </p:nvSpPr>
          <p:spPr bwMode="auto">
            <a:xfrm>
              <a:off x="1000100" y="3143248"/>
              <a:ext cx="2071702" cy="412753"/>
            </a:xfrm>
            <a:prstGeom prst="roundRect">
              <a:avLst>
                <a:gd name="adj" fmla="val 13767"/>
              </a:avLst>
            </a:prstGeom>
            <a:solidFill>
              <a:srgbClr val="FFFFFF">
                <a:lumMod val="8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333399">
                      <a:lumMod val="75000"/>
                    </a:srgbClr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IBufferHandler</a:t>
              </a:r>
            </a:p>
          </p:txBody>
        </p:sp>
        <p:sp>
          <p:nvSpPr>
            <p:cNvPr id="48" name="Textfeld 47"/>
            <p:cNvSpPr txBox="1"/>
            <p:nvPr/>
          </p:nvSpPr>
          <p:spPr>
            <a:xfrm>
              <a:off x="5072066" y="3071810"/>
              <a:ext cx="121444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receiveHandler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  <p:cxnSp>
          <p:nvCxnSpPr>
            <p:cNvPr id="49" name="Gerade Verbindung mit Pfeil 48"/>
            <p:cNvCxnSpPr>
              <a:stCxn id="46" idx="1"/>
              <a:endCxn id="47" idx="3"/>
            </p:cNvCxnSpPr>
            <p:nvPr/>
          </p:nvCxnSpPr>
          <p:spPr bwMode="auto">
            <a:xfrm rot="10800000">
              <a:off x="3071802" y="3349625"/>
              <a:ext cx="3214710" cy="1588"/>
            </a:xfrm>
            <a:prstGeom prst="straightConnector1">
              <a:avLst/>
            </a:prstGeom>
            <a:solidFill>
              <a:srgbClr val="BBE0E3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50" name="Abgerundetes Rechteck 49"/>
            <p:cNvSpPr/>
            <p:nvPr/>
          </p:nvSpPr>
          <p:spPr bwMode="auto">
            <a:xfrm>
              <a:off x="5929322" y="2071678"/>
              <a:ext cx="2143140" cy="412753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IChannelMultiplexer</a:t>
              </a:r>
            </a:p>
          </p:txBody>
        </p:sp>
        <p:cxnSp>
          <p:nvCxnSpPr>
            <p:cNvPr id="51" name="Gerade Verbindung mit Pfeil 50"/>
            <p:cNvCxnSpPr>
              <a:stCxn id="46" idx="0"/>
              <a:endCxn id="50" idx="2"/>
            </p:cNvCxnSpPr>
            <p:nvPr/>
          </p:nvCxnSpPr>
          <p:spPr bwMode="auto">
            <a:xfrm rot="5400000" flipH="1" flipV="1">
              <a:off x="6671484" y="2813840"/>
              <a:ext cx="658817" cy="1588"/>
            </a:xfrm>
            <a:prstGeom prst="straightConnector1">
              <a:avLst/>
            </a:prstGeom>
            <a:solidFill>
              <a:srgbClr val="BBE0E3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70" name="Abgerundetes Rechteck 69"/>
            <p:cNvSpPr/>
            <p:nvPr/>
          </p:nvSpPr>
          <p:spPr bwMode="auto">
            <a:xfrm>
              <a:off x="3929058" y="4127505"/>
              <a:ext cx="2286016" cy="412753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ChannelInputStream</a:t>
              </a:r>
            </a:p>
          </p:txBody>
        </p:sp>
        <p:sp>
          <p:nvSpPr>
            <p:cNvPr id="71" name="Abgerundetes Rechteck 70"/>
            <p:cNvSpPr/>
            <p:nvPr/>
          </p:nvSpPr>
          <p:spPr bwMode="auto">
            <a:xfrm>
              <a:off x="3929058" y="4659321"/>
              <a:ext cx="2286016" cy="412753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ChannelOutputStream</a:t>
              </a:r>
            </a:p>
          </p:txBody>
        </p:sp>
        <p:cxnSp>
          <p:nvCxnSpPr>
            <p:cNvPr id="72" name="Form 71"/>
            <p:cNvCxnSpPr>
              <a:stCxn id="70" idx="3"/>
              <a:endCxn id="46" idx="2"/>
            </p:cNvCxnSpPr>
            <p:nvPr/>
          </p:nvCxnSpPr>
          <p:spPr bwMode="auto">
            <a:xfrm flipV="1">
              <a:off x="6215074" y="3556001"/>
              <a:ext cx="785818" cy="777881"/>
            </a:xfrm>
            <a:prstGeom prst="bentConnector2">
              <a:avLst/>
            </a:prstGeom>
            <a:solidFill>
              <a:srgbClr val="BBE0E3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73" name="Form 72"/>
            <p:cNvCxnSpPr>
              <a:stCxn id="71" idx="3"/>
              <a:endCxn id="46" idx="2"/>
            </p:cNvCxnSpPr>
            <p:nvPr/>
          </p:nvCxnSpPr>
          <p:spPr bwMode="auto">
            <a:xfrm flipV="1">
              <a:off x="6215074" y="3556001"/>
              <a:ext cx="785818" cy="1309697"/>
            </a:xfrm>
            <a:prstGeom prst="bentConnector2">
              <a:avLst/>
            </a:prstGeom>
            <a:solidFill>
              <a:srgbClr val="BBE0E3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74" name="Textfeld 73"/>
            <p:cNvSpPr txBox="1"/>
            <p:nvPr/>
          </p:nvSpPr>
          <p:spPr>
            <a:xfrm>
              <a:off x="6215074" y="4096084"/>
              <a:ext cx="85725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reads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  <p:sp>
          <p:nvSpPr>
            <p:cNvPr id="75" name="Textfeld 74"/>
            <p:cNvSpPr txBox="1"/>
            <p:nvPr/>
          </p:nvSpPr>
          <p:spPr>
            <a:xfrm>
              <a:off x="6215074" y="4596150"/>
              <a:ext cx="85725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writes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  <p:sp>
          <p:nvSpPr>
            <p:cNvPr id="76" name="Abgerundetes Rechteck 75"/>
            <p:cNvSpPr/>
            <p:nvPr/>
          </p:nvSpPr>
          <p:spPr bwMode="auto">
            <a:xfrm>
              <a:off x="1000100" y="4127505"/>
              <a:ext cx="2071702" cy="412753"/>
            </a:xfrm>
            <a:prstGeom prst="roundRect">
              <a:avLst>
                <a:gd name="adj" fmla="val 13767"/>
              </a:avLst>
            </a:prstGeom>
            <a:solidFill>
              <a:srgbClr val="FFFFFF">
                <a:lumMod val="8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333399">
                      <a:lumMod val="75000"/>
                    </a:srgbClr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BufferInputStream</a:t>
              </a:r>
            </a:p>
          </p:txBody>
        </p:sp>
        <p:sp>
          <p:nvSpPr>
            <p:cNvPr id="77" name="Abgerundetes Rechteck 76"/>
            <p:cNvSpPr/>
            <p:nvPr/>
          </p:nvSpPr>
          <p:spPr bwMode="auto">
            <a:xfrm>
              <a:off x="1000100" y="4659321"/>
              <a:ext cx="2071702" cy="412753"/>
            </a:xfrm>
            <a:prstGeom prst="roundRect">
              <a:avLst>
                <a:gd name="adj" fmla="val 13767"/>
              </a:avLst>
            </a:prstGeom>
            <a:solidFill>
              <a:srgbClr val="FFFFFF">
                <a:lumMod val="8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333399">
                      <a:lumMod val="75000"/>
                    </a:srgbClr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BufferOutputStream</a:t>
              </a:r>
            </a:p>
          </p:txBody>
        </p:sp>
        <p:cxnSp>
          <p:nvCxnSpPr>
            <p:cNvPr id="78" name="Gerade Verbindung mit Pfeil 77"/>
            <p:cNvCxnSpPr>
              <a:stCxn id="70" idx="1"/>
              <a:endCxn id="76" idx="3"/>
            </p:cNvCxnSpPr>
            <p:nvPr/>
          </p:nvCxnSpPr>
          <p:spPr bwMode="auto">
            <a:xfrm rot="10800000">
              <a:off x="3071802" y="4333882"/>
              <a:ext cx="857256" cy="1588"/>
            </a:xfrm>
            <a:prstGeom prst="straightConnector1">
              <a:avLst/>
            </a:prstGeom>
            <a:solidFill>
              <a:srgbClr val="BBE0E3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79" name="Gerade Verbindung mit Pfeil 78"/>
            <p:cNvCxnSpPr>
              <a:stCxn id="71" idx="1"/>
              <a:endCxn id="77" idx="3"/>
            </p:cNvCxnSpPr>
            <p:nvPr/>
          </p:nvCxnSpPr>
          <p:spPr bwMode="auto">
            <a:xfrm rot="10800000">
              <a:off x="3071802" y="4865698"/>
              <a:ext cx="857256" cy="1588"/>
            </a:xfrm>
            <a:prstGeom prst="straightConnector1">
              <a:avLst/>
            </a:prstGeom>
            <a:solidFill>
              <a:srgbClr val="BBE0E3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80" name="Textfeld 79"/>
            <p:cNvSpPr txBox="1"/>
            <p:nvPr/>
          </p:nvSpPr>
          <p:spPr>
            <a:xfrm>
              <a:off x="3071802" y="4071942"/>
              <a:ext cx="85725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extends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  <p:sp>
          <p:nvSpPr>
            <p:cNvPr id="81" name="Textfeld 80"/>
            <p:cNvSpPr txBox="1"/>
            <p:nvPr/>
          </p:nvSpPr>
          <p:spPr>
            <a:xfrm>
              <a:off x="3071802" y="4596150"/>
              <a:ext cx="85725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extends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Connectors</a:t>
            </a:r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Net4j Signalling Platform  |  © 2008 by Eike Stepper, Berlin, Germany  | 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53" name="Gruppieren 52"/>
          <p:cNvGrpSpPr/>
          <p:nvPr/>
        </p:nvGrpSpPr>
        <p:grpSpPr>
          <a:xfrm>
            <a:off x="642910" y="1571612"/>
            <a:ext cx="7929618" cy="3857652"/>
            <a:chOff x="642910" y="1571612"/>
            <a:chExt cx="7929618" cy="3857652"/>
          </a:xfrm>
        </p:grpSpPr>
        <p:sp>
          <p:nvSpPr>
            <p:cNvPr id="54" name="Abgerundetes Rechteck 53"/>
            <p:cNvSpPr/>
            <p:nvPr/>
          </p:nvSpPr>
          <p:spPr bwMode="auto">
            <a:xfrm>
              <a:off x="642910" y="1571612"/>
              <a:ext cx="7929618" cy="3857652"/>
            </a:xfrm>
            <a:prstGeom prst="roundRect">
              <a:avLst>
                <a:gd name="adj" fmla="val 4353"/>
              </a:avLst>
            </a:prstGeom>
            <a:solidFill>
              <a:srgbClr val="333399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  <p:sp>
          <p:nvSpPr>
            <p:cNvPr id="55" name="Abgerundetes Rechteck 54"/>
            <p:cNvSpPr/>
            <p:nvPr/>
          </p:nvSpPr>
          <p:spPr bwMode="auto">
            <a:xfrm>
              <a:off x="5072066" y="2444743"/>
              <a:ext cx="2071702" cy="412753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ConnectorState</a:t>
              </a:r>
            </a:p>
          </p:txBody>
        </p:sp>
        <p:sp>
          <p:nvSpPr>
            <p:cNvPr id="56" name="Abgerundetes Rechteck 55"/>
            <p:cNvSpPr/>
            <p:nvPr/>
          </p:nvSpPr>
          <p:spPr bwMode="auto">
            <a:xfrm>
              <a:off x="3929058" y="3301999"/>
              <a:ext cx="1500198" cy="412753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60000"/>
                <a:lumOff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IConnector</a:t>
              </a:r>
            </a:p>
          </p:txBody>
        </p:sp>
        <p:sp>
          <p:nvSpPr>
            <p:cNvPr id="57" name="Abgerundetes Rechteck 56"/>
            <p:cNvSpPr/>
            <p:nvPr/>
          </p:nvSpPr>
          <p:spPr bwMode="auto">
            <a:xfrm>
              <a:off x="6500826" y="3301999"/>
              <a:ext cx="1643074" cy="412753"/>
            </a:xfrm>
            <a:prstGeom prst="roundRect">
              <a:avLst>
                <a:gd name="adj" fmla="val 13767"/>
              </a:avLst>
            </a:prstGeom>
            <a:solidFill>
              <a:srgbClr val="FFFFFF">
                <a:lumMod val="8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333399">
                      <a:lumMod val="75000"/>
                    </a:srgbClr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TCPConnector</a:t>
              </a:r>
            </a:p>
          </p:txBody>
        </p:sp>
        <p:sp>
          <p:nvSpPr>
            <p:cNvPr id="58" name="Abgerundetes Rechteck 57"/>
            <p:cNvSpPr/>
            <p:nvPr/>
          </p:nvSpPr>
          <p:spPr bwMode="auto">
            <a:xfrm>
              <a:off x="2224070" y="2444743"/>
              <a:ext cx="2062178" cy="412753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ConnectorLocation</a:t>
              </a:r>
            </a:p>
          </p:txBody>
        </p:sp>
        <p:cxnSp>
          <p:nvCxnSpPr>
            <p:cNvPr id="59" name="Form 58"/>
            <p:cNvCxnSpPr>
              <a:stCxn id="56" idx="0"/>
              <a:endCxn id="55" idx="1"/>
            </p:cNvCxnSpPr>
            <p:nvPr/>
          </p:nvCxnSpPr>
          <p:spPr bwMode="auto">
            <a:xfrm rot="5400000" flipH="1" flipV="1">
              <a:off x="4550172" y="2780106"/>
              <a:ext cx="650879" cy="392909"/>
            </a:xfrm>
            <a:prstGeom prst="bentConnector2">
              <a:avLst/>
            </a:prstGeom>
            <a:solidFill>
              <a:srgbClr val="BBE0E3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60" name="Form 59"/>
            <p:cNvCxnSpPr>
              <a:stCxn id="56" idx="0"/>
              <a:endCxn id="58" idx="3"/>
            </p:cNvCxnSpPr>
            <p:nvPr/>
          </p:nvCxnSpPr>
          <p:spPr bwMode="auto">
            <a:xfrm rot="16200000" flipV="1">
              <a:off x="4157264" y="2780105"/>
              <a:ext cx="650879" cy="392909"/>
            </a:xfrm>
            <a:prstGeom prst="bentConnector2">
              <a:avLst/>
            </a:prstGeom>
            <a:solidFill>
              <a:srgbClr val="BBE0E3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61" name="Gerade Verbindung mit Pfeil 60"/>
            <p:cNvCxnSpPr>
              <a:stCxn id="57" idx="1"/>
              <a:endCxn id="56" idx="3"/>
            </p:cNvCxnSpPr>
            <p:nvPr/>
          </p:nvCxnSpPr>
          <p:spPr bwMode="auto">
            <a:xfrm rot="10800000">
              <a:off x="5429256" y="3508376"/>
              <a:ext cx="1071570" cy="1588"/>
            </a:xfrm>
            <a:prstGeom prst="straightConnector1">
              <a:avLst/>
            </a:prstGeom>
            <a:solidFill>
              <a:srgbClr val="BBE0E3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62" name="Textfeld 61"/>
            <p:cNvSpPr txBox="1"/>
            <p:nvPr/>
          </p:nvSpPr>
          <p:spPr>
            <a:xfrm>
              <a:off x="5500694" y="3230561"/>
              <a:ext cx="100013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implements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  <p:sp>
          <p:nvSpPr>
            <p:cNvPr id="63" name="Abgerundetes Rechteck 62"/>
            <p:cNvSpPr/>
            <p:nvPr/>
          </p:nvSpPr>
          <p:spPr bwMode="auto">
            <a:xfrm>
              <a:off x="3929058" y="4587883"/>
              <a:ext cx="1500198" cy="412753"/>
            </a:xfrm>
            <a:prstGeom prst="roundRect">
              <a:avLst>
                <a:gd name="adj" fmla="val 13767"/>
              </a:avLst>
            </a:prstGeom>
            <a:solidFill>
              <a:srgbClr val="FFFFFF">
                <a:lumMod val="8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333399">
                      <a:lumMod val="75000"/>
                    </a:srgbClr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IChannel</a:t>
              </a:r>
            </a:p>
          </p:txBody>
        </p:sp>
        <p:sp>
          <p:nvSpPr>
            <p:cNvPr id="64" name="Abgerundetes Rechteck 63"/>
            <p:cNvSpPr/>
            <p:nvPr/>
          </p:nvSpPr>
          <p:spPr bwMode="auto">
            <a:xfrm>
              <a:off x="1000100" y="4587883"/>
              <a:ext cx="2071702" cy="412753"/>
            </a:xfrm>
            <a:prstGeom prst="roundRect">
              <a:avLst>
                <a:gd name="adj" fmla="val 13767"/>
              </a:avLst>
            </a:prstGeom>
            <a:solidFill>
              <a:srgbClr val="FFFFFF">
                <a:lumMod val="8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333399">
                      <a:lumMod val="75000"/>
                    </a:srgbClr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IBufferHandler</a:t>
              </a:r>
            </a:p>
          </p:txBody>
        </p:sp>
        <p:sp>
          <p:nvSpPr>
            <p:cNvPr id="65" name="Textfeld 64"/>
            <p:cNvSpPr txBox="1"/>
            <p:nvPr/>
          </p:nvSpPr>
          <p:spPr>
            <a:xfrm>
              <a:off x="2714612" y="3230561"/>
              <a:ext cx="121444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extends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  <p:cxnSp>
          <p:nvCxnSpPr>
            <p:cNvPr id="66" name="Gerade Verbindung mit Pfeil 65"/>
            <p:cNvCxnSpPr>
              <a:stCxn id="63" idx="1"/>
              <a:endCxn id="64" idx="3"/>
            </p:cNvCxnSpPr>
            <p:nvPr/>
          </p:nvCxnSpPr>
          <p:spPr bwMode="auto">
            <a:xfrm rot="10800000">
              <a:off x="3071802" y="4794260"/>
              <a:ext cx="857256" cy="1588"/>
            </a:xfrm>
            <a:prstGeom prst="straightConnector1">
              <a:avLst/>
            </a:prstGeom>
            <a:solidFill>
              <a:srgbClr val="BBE0E3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67" name="Gerade Verbindung mit Pfeil 66"/>
            <p:cNvCxnSpPr>
              <a:stCxn id="56" idx="2"/>
              <a:endCxn id="63" idx="0"/>
            </p:cNvCxnSpPr>
            <p:nvPr/>
          </p:nvCxnSpPr>
          <p:spPr bwMode="auto">
            <a:xfrm rot="5400000">
              <a:off x="4242592" y="4151317"/>
              <a:ext cx="873131" cy="1588"/>
            </a:xfrm>
            <a:prstGeom prst="straightConnector1">
              <a:avLst/>
            </a:prstGeom>
            <a:solidFill>
              <a:srgbClr val="BBE0E3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68" name="Textfeld 67"/>
            <p:cNvSpPr txBox="1"/>
            <p:nvPr/>
          </p:nvSpPr>
          <p:spPr>
            <a:xfrm>
              <a:off x="4643438" y="3730627"/>
              <a:ext cx="85725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creates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  <p:cxnSp>
          <p:nvCxnSpPr>
            <p:cNvPr id="69" name="Form 69"/>
            <p:cNvCxnSpPr>
              <a:stCxn id="56" idx="2"/>
              <a:endCxn id="64" idx="0"/>
            </p:cNvCxnSpPr>
            <p:nvPr/>
          </p:nvCxnSpPr>
          <p:spPr bwMode="auto">
            <a:xfrm rot="5400000">
              <a:off x="2920989" y="2829714"/>
              <a:ext cx="873131" cy="2643206"/>
            </a:xfrm>
            <a:prstGeom prst="bentConnector3">
              <a:avLst>
                <a:gd name="adj1" fmla="val 50000"/>
              </a:avLst>
            </a:prstGeom>
            <a:solidFill>
              <a:srgbClr val="BBE0E3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82" name="Abgerundetes Rechteck 81"/>
            <p:cNvSpPr/>
            <p:nvPr/>
          </p:nvSpPr>
          <p:spPr bwMode="auto">
            <a:xfrm>
              <a:off x="6500826" y="3929066"/>
              <a:ext cx="1643074" cy="412753"/>
            </a:xfrm>
            <a:prstGeom prst="roundRect">
              <a:avLst>
                <a:gd name="adj" fmla="val 13767"/>
              </a:avLst>
            </a:prstGeom>
            <a:solidFill>
              <a:srgbClr val="FFFFFF">
                <a:lumMod val="8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333399">
                      <a:lumMod val="75000"/>
                    </a:srgbClr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JVMConnector</a:t>
              </a:r>
            </a:p>
          </p:txBody>
        </p:sp>
        <p:cxnSp>
          <p:nvCxnSpPr>
            <p:cNvPr id="83" name="Form 77"/>
            <p:cNvCxnSpPr>
              <a:stCxn id="82" idx="1"/>
              <a:endCxn id="56" idx="3"/>
            </p:cNvCxnSpPr>
            <p:nvPr/>
          </p:nvCxnSpPr>
          <p:spPr bwMode="auto">
            <a:xfrm rot="10800000">
              <a:off x="5429256" y="3508377"/>
              <a:ext cx="1071570" cy="627067"/>
            </a:xfrm>
            <a:prstGeom prst="bentConnector3">
              <a:avLst>
                <a:gd name="adj1" fmla="val 50000"/>
              </a:avLst>
            </a:prstGeom>
            <a:solidFill>
              <a:srgbClr val="BBE0E3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84" name="Abgerundetes Rechteck 83"/>
            <p:cNvSpPr/>
            <p:nvPr/>
          </p:nvSpPr>
          <p:spPr bwMode="auto">
            <a:xfrm>
              <a:off x="1000100" y="3301999"/>
              <a:ext cx="2071702" cy="412753"/>
            </a:xfrm>
            <a:prstGeom prst="roundRect">
              <a:avLst>
                <a:gd name="adj" fmla="val 13767"/>
              </a:avLst>
            </a:prstGeom>
            <a:solidFill>
              <a:srgbClr val="FFFFFF">
                <a:lumMod val="8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333399">
                      <a:lumMod val="75000"/>
                    </a:srgbClr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IChannelMultiplexer</a:t>
              </a:r>
            </a:p>
          </p:txBody>
        </p:sp>
        <p:cxnSp>
          <p:nvCxnSpPr>
            <p:cNvPr id="85" name="Gerade Verbindung mit Pfeil 84"/>
            <p:cNvCxnSpPr>
              <a:stCxn id="56" idx="1"/>
              <a:endCxn id="84" idx="3"/>
            </p:cNvCxnSpPr>
            <p:nvPr/>
          </p:nvCxnSpPr>
          <p:spPr bwMode="auto">
            <a:xfrm rot="10800000">
              <a:off x="3071802" y="3508376"/>
              <a:ext cx="857256" cy="1588"/>
            </a:xfrm>
            <a:prstGeom prst="straightConnector1">
              <a:avLst/>
            </a:prstGeom>
            <a:solidFill>
              <a:srgbClr val="BBE0E3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Acceptors</a:t>
            </a:r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Net4j Signalling Platform  |  © 2008 by Eike Stepper, Berlin, Germany  | 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48" name="Gruppieren 47"/>
          <p:cNvGrpSpPr/>
          <p:nvPr/>
        </p:nvGrpSpPr>
        <p:grpSpPr>
          <a:xfrm>
            <a:off x="642910" y="1571612"/>
            <a:ext cx="7858180" cy="3857652"/>
            <a:chOff x="642910" y="1571612"/>
            <a:chExt cx="7858180" cy="3857652"/>
          </a:xfrm>
        </p:grpSpPr>
        <p:sp>
          <p:nvSpPr>
            <p:cNvPr id="49" name="Abgerundetes Rechteck 48"/>
            <p:cNvSpPr/>
            <p:nvPr/>
          </p:nvSpPr>
          <p:spPr bwMode="auto">
            <a:xfrm>
              <a:off x="642910" y="1571612"/>
              <a:ext cx="7858180" cy="3857652"/>
            </a:xfrm>
            <a:prstGeom prst="roundRect">
              <a:avLst>
                <a:gd name="adj" fmla="val 4353"/>
              </a:avLst>
            </a:prstGeom>
            <a:solidFill>
              <a:srgbClr val="333399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  <p:sp>
          <p:nvSpPr>
            <p:cNvPr id="50" name="Abgerundetes Rechteck 49"/>
            <p:cNvSpPr/>
            <p:nvPr/>
          </p:nvSpPr>
          <p:spPr bwMode="auto">
            <a:xfrm>
              <a:off x="3786182" y="2786058"/>
              <a:ext cx="1500198" cy="412753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60000"/>
                <a:lumOff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IAcceptor</a:t>
              </a:r>
            </a:p>
          </p:txBody>
        </p:sp>
        <p:sp>
          <p:nvSpPr>
            <p:cNvPr id="51" name="Abgerundetes Rechteck 50"/>
            <p:cNvSpPr/>
            <p:nvPr/>
          </p:nvSpPr>
          <p:spPr bwMode="auto">
            <a:xfrm>
              <a:off x="6500826" y="2786058"/>
              <a:ext cx="1643074" cy="412753"/>
            </a:xfrm>
            <a:prstGeom prst="roundRect">
              <a:avLst>
                <a:gd name="adj" fmla="val 13767"/>
              </a:avLst>
            </a:prstGeom>
            <a:solidFill>
              <a:srgbClr val="FFFFFF">
                <a:lumMod val="8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333399">
                      <a:lumMod val="75000"/>
                    </a:srgbClr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TCPAcceptor</a:t>
              </a:r>
            </a:p>
          </p:txBody>
        </p:sp>
        <p:cxnSp>
          <p:nvCxnSpPr>
            <p:cNvPr id="52" name="Gerade Verbindung mit Pfeil 51"/>
            <p:cNvCxnSpPr>
              <a:stCxn id="51" idx="1"/>
              <a:endCxn id="50" idx="3"/>
            </p:cNvCxnSpPr>
            <p:nvPr/>
          </p:nvCxnSpPr>
          <p:spPr bwMode="auto">
            <a:xfrm rot="10800000">
              <a:off x="5286380" y="2992435"/>
              <a:ext cx="1214446" cy="1588"/>
            </a:xfrm>
            <a:prstGeom prst="straightConnector1">
              <a:avLst/>
            </a:prstGeom>
            <a:solidFill>
              <a:srgbClr val="BBE0E3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53" name="Textfeld 52"/>
            <p:cNvSpPr txBox="1"/>
            <p:nvPr/>
          </p:nvSpPr>
          <p:spPr>
            <a:xfrm>
              <a:off x="5500694" y="2714620"/>
              <a:ext cx="100013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implements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  <p:sp>
          <p:nvSpPr>
            <p:cNvPr id="70" name="Abgerundetes Rechteck 69"/>
            <p:cNvSpPr/>
            <p:nvPr/>
          </p:nvSpPr>
          <p:spPr bwMode="auto">
            <a:xfrm>
              <a:off x="3786182" y="4071942"/>
              <a:ext cx="1500198" cy="412753"/>
            </a:xfrm>
            <a:prstGeom prst="roundRect">
              <a:avLst>
                <a:gd name="adj" fmla="val 13767"/>
              </a:avLst>
            </a:prstGeom>
            <a:solidFill>
              <a:srgbClr val="FFFFFF">
                <a:lumMod val="8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333399">
                      <a:lumMod val="75000"/>
                    </a:srgbClr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IConnector</a:t>
              </a:r>
            </a:p>
          </p:txBody>
        </p:sp>
        <p:cxnSp>
          <p:nvCxnSpPr>
            <p:cNvPr id="71" name="Gerade Verbindung mit Pfeil 70"/>
            <p:cNvCxnSpPr>
              <a:stCxn id="50" idx="2"/>
              <a:endCxn id="70" idx="0"/>
            </p:cNvCxnSpPr>
            <p:nvPr/>
          </p:nvCxnSpPr>
          <p:spPr bwMode="auto">
            <a:xfrm rot="5400000">
              <a:off x="4099716" y="3635376"/>
              <a:ext cx="873131" cy="1588"/>
            </a:xfrm>
            <a:prstGeom prst="straightConnector1">
              <a:avLst/>
            </a:prstGeom>
            <a:solidFill>
              <a:srgbClr val="BBE0E3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72" name="Textfeld 71"/>
            <p:cNvSpPr txBox="1"/>
            <p:nvPr/>
          </p:nvSpPr>
          <p:spPr>
            <a:xfrm>
              <a:off x="4500562" y="3214686"/>
              <a:ext cx="85725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accepts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  <p:sp>
          <p:nvSpPr>
            <p:cNvPr id="73" name="Abgerundetes Rechteck 72"/>
            <p:cNvSpPr/>
            <p:nvPr/>
          </p:nvSpPr>
          <p:spPr bwMode="auto">
            <a:xfrm>
              <a:off x="928662" y="2786058"/>
              <a:ext cx="1643074" cy="412753"/>
            </a:xfrm>
            <a:prstGeom prst="roundRect">
              <a:avLst>
                <a:gd name="adj" fmla="val 13767"/>
              </a:avLst>
            </a:prstGeom>
            <a:solidFill>
              <a:srgbClr val="FFFFFF">
                <a:lumMod val="8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333399">
                      <a:lumMod val="75000"/>
                    </a:srgbClr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JVMAcceptor</a:t>
              </a:r>
            </a:p>
          </p:txBody>
        </p:sp>
        <p:sp>
          <p:nvSpPr>
            <p:cNvPr id="74" name="Abgerundetes Rechteck 73"/>
            <p:cNvSpPr/>
            <p:nvPr/>
          </p:nvSpPr>
          <p:spPr bwMode="auto">
            <a:xfrm>
              <a:off x="6500826" y="4071942"/>
              <a:ext cx="1643074" cy="412753"/>
            </a:xfrm>
            <a:prstGeom prst="roundRect">
              <a:avLst>
                <a:gd name="adj" fmla="val 13767"/>
              </a:avLst>
            </a:prstGeom>
            <a:solidFill>
              <a:srgbClr val="FFFFFF">
                <a:lumMod val="8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333399">
                      <a:lumMod val="75000"/>
                    </a:srgbClr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TCPConnector</a:t>
              </a:r>
            </a:p>
          </p:txBody>
        </p:sp>
        <p:sp>
          <p:nvSpPr>
            <p:cNvPr id="75" name="Abgerundetes Rechteck 74"/>
            <p:cNvSpPr/>
            <p:nvPr/>
          </p:nvSpPr>
          <p:spPr bwMode="auto">
            <a:xfrm>
              <a:off x="928662" y="4071942"/>
              <a:ext cx="1643074" cy="412753"/>
            </a:xfrm>
            <a:prstGeom prst="roundRect">
              <a:avLst>
                <a:gd name="adj" fmla="val 13767"/>
              </a:avLst>
            </a:prstGeom>
            <a:solidFill>
              <a:srgbClr val="FFFFFF">
                <a:lumMod val="8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333399">
                      <a:lumMod val="75000"/>
                    </a:srgbClr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JVMConnector</a:t>
              </a:r>
            </a:p>
          </p:txBody>
        </p:sp>
        <p:cxnSp>
          <p:nvCxnSpPr>
            <p:cNvPr id="76" name="Gerade Verbindung mit Pfeil 75"/>
            <p:cNvCxnSpPr>
              <a:stCxn id="51" idx="2"/>
              <a:endCxn id="74" idx="0"/>
            </p:cNvCxnSpPr>
            <p:nvPr/>
          </p:nvCxnSpPr>
          <p:spPr bwMode="auto">
            <a:xfrm rot="5400000">
              <a:off x="6885798" y="3635376"/>
              <a:ext cx="873131" cy="1588"/>
            </a:xfrm>
            <a:prstGeom prst="straightConnector1">
              <a:avLst/>
            </a:prstGeom>
            <a:solidFill>
              <a:srgbClr val="BBE0E3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77" name="Textfeld 76"/>
            <p:cNvSpPr txBox="1"/>
            <p:nvPr/>
          </p:nvSpPr>
          <p:spPr>
            <a:xfrm>
              <a:off x="7286644" y="3214686"/>
              <a:ext cx="85725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creates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  <p:cxnSp>
          <p:nvCxnSpPr>
            <p:cNvPr id="78" name="Gerade Verbindung mit Pfeil 77"/>
            <p:cNvCxnSpPr>
              <a:stCxn id="73" idx="2"/>
              <a:endCxn id="75" idx="0"/>
            </p:cNvCxnSpPr>
            <p:nvPr/>
          </p:nvCxnSpPr>
          <p:spPr bwMode="auto">
            <a:xfrm rot="5400000">
              <a:off x="1313634" y="3635376"/>
              <a:ext cx="873131" cy="1588"/>
            </a:xfrm>
            <a:prstGeom prst="straightConnector1">
              <a:avLst/>
            </a:prstGeom>
            <a:solidFill>
              <a:srgbClr val="BBE0E3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79" name="Textfeld 78"/>
            <p:cNvSpPr txBox="1"/>
            <p:nvPr/>
          </p:nvSpPr>
          <p:spPr>
            <a:xfrm>
              <a:off x="1714480" y="3158330"/>
              <a:ext cx="85725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creates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  <p:cxnSp>
          <p:nvCxnSpPr>
            <p:cNvPr id="80" name="Gerade Verbindung mit Pfeil 79"/>
            <p:cNvCxnSpPr>
              <a:stCxn id="74" idx="1"/>
              <a:endCxn id="70" idx="3"/>
            </p:cNvCxnSpPr>
            <p:nvPr/>
          </p:nvCxnSpPr>
          <p:spPr bwMode="auto">
            <a:xfrm rot="10800000">
              <a:off x="5286380" y="4278319"/>
              <a:ext cx="1214446" cy="1588"/>
            </a:xfrm>
            <a:prstGeom prst="straightConnector1">
              <a:avLst/>
            </a:prstGeom>
            <a:solidFill>
              <a:srgbClr val="BBE0E3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81" name="Textfeld 80"/>
            <p:cNvSpPr txBox="1"/>
            <p:nvPr/>
          </p:nvSpPr>
          <p:spPr>
            <a:xfrm>
              <a:off x="5500694" y="4000504"/>
              <a:ext cx="100013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implements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  <p:cxnSp>
          <p:nvCxnSpPr>
            <p:cNvPr id="86" name="Gerade Verbindung mit Pfeil 85"/>
            <p:cNvCxnSpPr>
              <a:stCxn id="73" idx="3"/>
              <a:endCxn id="50" idx="1"/>
            </p:cNvCxnSpPr>
            <p:nvPr/>
          </p:nvCxnSpPr>
          <p:spPr bwMode="auto">
            <a:xfrm>
              <a:off x="2571736" y="2992435"/>
              <a:ext cx="1214446" cy="1588"/>
            </a:xfrm>
            <a:prstGeom prst="straightConnector1">
              <a:avLst/>
            </a:prstGeom>
            <a:solidFill>
              <a:srgbClr val="BBE0E3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87" name="Textfeld 86"/>
            <p:cNvSpPr txBox="1"/>
            <p:nvPr/>
          </p:nvSpPr>
          <p:spPr>
            <a:xfrm>
              <a:off x="2571736" y="2714620"/>
              <a:ext cx="100013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implements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  <p:cxnSp>
          <p:nvCxnSpPr>
            <p:cNvPr id="88" name="Gerade Verbindung mit Pfeil 87"/>
            <p:cNvCxnSpPr>
              <a:stCxn id="75" idx="3"/>
              <a:endCxn id="70" idx="1"/>
            </p:cNvCxnSpPr>
            <p:nvPr/>
          </p:nvCxnSpPr>
          <p:spPr bwMode="auto">
            <a:xfrm>
              <a:off x="2571736" y="4278319"/>
              <a:ext cx="1214446" cy="1588"/>
            </a:xfrm>
            <a:prstGeom prst="straightConnector1">
              <a:avLst/>
            </a:prstGeom>
            <a:solidFill>
              <a:srgbClr val="BBE0E3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89" name="Textfeld 88"/>
            <p:cNvSpPr txBox="1"/>
            <p:nvPr/>
          </p:nvSpPr>
          <p:spPr>
            <a:xfrm>
              <a:off x="2571736" y="4000504"/>
              <a:ext cx="100013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implements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Protocols</a:t>
            </a:r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Net4j Signalling Platform  |  © 2008 by Eike Stepper, Berlin, Germany  |  Made available under the EPL v1.0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F761A-2398-4B80-BCA8-D29FD9D96DA2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41" name="Gruppieren 40"/>
          <p:cNvGrpSpPr/>
          <p:nvPr/>
        </p:nvGrpSpPr>
        <p:grpSpPr>
          <a:xfrm>
            <a:off x="642910" y="1428736"/>
            <a:ext cx="7858180" cy="4286280"/>
            <a:chOff x="642910" y="1571612"/>
            <a:chExt cx="7858180" cy="4286280"/>
          </a:xfrm>
        </p:grpSpPr>
        <p:sp>
          <p:nvSpPr>
            <p:cNvPr id="42" name="Abgerundetes Rechteck 41"/>
            <p:cNvSpPr/>
            <p:nvPr/>
          </p:nvSpPr>
          <p:spPr bwMode="auto">
            <a:xfrm>
              <a:off x="642910" y="1571612"/>
              <a:ext cx="7858180" cy="4286280"/>
            </a:xfrm>
            <a:prstGeom prst="roundRect">
              <a:avLst>
                <a:gd name="adj" fmla="val 4353"/>
              </a:avLst>
            </a:prstGeom>
            <a:solidFill>
              <a:srgbClr val="333399">
                <a:lumMod val="20000"/>
                <a:lumOff val="8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Protocols</a:t>
              </a:r>
            </a:p>
          </p:txBody>
        </p:sp>
        <p:sp>
          <p:nvSpPr>
            <p:cNvPr id="43" name="Abgerundetes Rechteck 42"/>
            <p:cNvSpPr/>
            <p:nvPr/>
          </p:nvSpPr>
          <p:spPr bwMode="auto">
            <a:xfrm>
              <a:off x="3428992" y="2904792"/>
              <a:ext cx="1928826" cy="412753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60000"/>
                <a:lumOff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IProtocol</a:t>
              </a:r>
            </a:p>
          </p:txBody>
        </p:sp>
        <p:sp>
          <p:nvSpPr>
            <p:cNvPr id="44" name="Abgerundetes Rechteck 43"/>
            <p:cNvSpPr/>
            <p:nvPr/>
          </p:nvSpPr>
          <p:spPr bwMode="auto">
            <a:xfrm>
              <a:off x="3428992" y="5000636"/>
              <a:ext cx="1928826" cy="412753"/>
            </a:xfrm>
            <a:prstGeom prst="roundRect">
              <a:avLst>
                <a:gd name="adj" fmla="val 13767"/>
              </a:avLst>
            </a:prstGeom>
            <a:solidFill>
              <a:srgbClr val="333399">
                <a:lumMod val="40000"/>
                <a:lumOff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IProtocolProvider</a:t>
              </a:r>
            </a:p>
          </p:txBody>
        </p:sp>
        <p:sp>
          <p:nvSpPr>
            <p:cNvPr id="45" name="Abgerundetes Rechteck 44"/>
            <p:cNvSpPr/>
            <p:nvPr/>
          </p:nvSpPr>
          <p:spPr bwMode="auto">
            <a:xfrm>
              <a:off x="3500430" y="1928802"/>
              <a:ext cx="1785950" cy="412753"/>
            </a:xfrm>
            <a:prstGeom prst="roundRect">
              <a:avLst>
                <a:gd name="adj" fmla="val 13767"/>
              </a:avLst>
            </a:prstGeom>
            <a:solidFill>
              <a:srgbClr val="FFFFFF">
                <a:lumMod val="8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333399">
                      <a:lumMod val="75000"/>
                    </a:srgbClr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IBufferHandler</a:t>
              </a:r>
            </a:p>
          </p:txBody>
        </p:sp>
        <p:cxnSp>
          <p:nvCxnSpPr>
            <p:cNvPr id="46" name="Gerade Verbindung mit Pfeil 45"/>
            <p:cNvCxnSpPr>
              <a:stCxn id="43" idx="0"/>
              <a:endCxn id="45" idx="2"/>
            </p:cNvCxnSpPr>
            <p:nvPr/>
          </p:nvCxnSpPr>
          <p:spPr bwMode="auto">
            <a:xfrm rot="5400000" flipH="1" flipV="1">
              <a:off x="4111787" y="2623174"/>
              <a:ext cx="563237" cy="1588"/>
            </a:xfrm>
            <a:prstGeom prst="straightConnector1">
              <a:avLst/>
            </a:prstGeom>
            <a:solidFill>
              <a:srgbClr val="BBE0E3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47" name="Textfeld 46"/>
            <p:cNvSpPr txBox="1"/>
            <p:nvPr/>
          </p:nvSpPr>
          <p:spPr>
            <a:xfrm>
              <a:off x="4357686" y="2643182"/>
              <a:ext cx="100013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extends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  <p:cxnSp>
          <p:nvCxnSpPr>
            <p:cNvPr id="48" name="Gewinkelte Verbindung 47"/>
            <p:cNvCxnSpPr>
              <a:stCxn id="44" idx="3"/>
              <a:endCxn id="43" idx="3"/>
            </p:cNvCxnSpPr>
            <p:nvPr/>
          </p:nvCxnSpPr>
          <p:spPr bwMode="auto">
            <a:xfrm flipV="1">
              <a:off x="5357818" y="3111169"/>
              <a:ext cx="1588" cy="2095844"/>
            </a:xfrm>
            <a:prstGeom prst="bentConnector3">
              <a:avLst>
                <a:gd name="adj1" fmla="val 98150912"/>
              </a:avLst>
            </a:prstGeom>
            <a:solidFill>
              <a:srgbClr val="BBE0E3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54" name="Gewinkelte Verbindung 53"/>
            <p:cNvCxnSpPr>
              <a:stCxn id="44" idx="1"/>
              <a:endCxn id="43" idx="1"/>
            </p:cNvCxnSpPr>
            <p:nvPr/>
          </p:nvCxnSpPr>
          <p:spPr bwMode="auto">
            <a:xfrm rot="10800000">
              <a:off x="3428992" y="3111169"/>
              <a:ext cx="1588" cy="2095844"/>
            </a:xfrm>
            <a:prstGeom prst="bentConnector3">
              <a:avLst>
                <a:gd name="adj1" fmla="val 96987625"/>
              </a:avLst>
            </a:prstGeom>
            <a:solidFill>
              <a:srgbClr val="BBE0E3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55" name="Textfeld 54"/>
            <p:cNvSpPr txBox="1"/>
            <p:nvPr/>
          </p:nvSpPr>
          <p:spPr>
            <a:xfrm>
              <a:off x="5357818" y="5167654"/>
              <a:ext cx="214314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provides server protocol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  <p:sp>
          <p:nvSpPr>
            <p:cNvPr id="56" name="Textfeld 55"/>
            <p:cNvSpPr txBox="1"/>
            <p:nvPr/>
          </p:nvSpPr>
          <p:spPr>
            <a:xfrm>
              <a:off x="1285852" y="5167654"/>
              <a:ext cx="214314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provides client protocol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  <p:sp>
          <p:nvSpPr>
            <p:cNvPr id="57" name="Abgerundetes Rechteck 56"/>
            <p:cNvSpPr/>
            <p:nvPr/>
          </p:nvSpPr>
          <p:spPr bwMode="auto">
            <a:xfrm>
              <a:off x="3500430" y="3929066"/>
              <a:ext cx="1785950" cy="412753"/>
            </a:xfrm>
            <a:prstGeom prst="roundRect">
              <a:avLst>
                <a:gd name="adj" fmla="val 13767"/>
              </a:avLst>
            </a:prstGeom>
            <a:solidFill>
              <a:srgbClr val="FFFFFF">
                <a:lumMod val="85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333399">
                      <a:lumMod val="75000"/>
                    </a:srgbClr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IChannel</a:t>
              </a:r>
            </a:p>
          </p:txBody>
        </p:sp>
        <p:cxnSp>
          <p:nvCxnSpPr>
            <p:cNvPr id="58" name="Gerade Verbindung mit Pfeil 57"/>
            <p:cNvCxnSpPr>
              <a:stCxn id="43" idx="2"/>
              <a:endCxn id="57" idx="0"/>
            </p:cNvCxnSpPr>
            <p:nvPr/>
          </p:nvCxnSpPr>
          <p:spPr bwMode="auto">
            <a:xfrm rot="5400000">
              <a:off x="4087645" y="3623305"/>
              <a:ext cx="611521" cy="1588"/>
            </a:xfrm>
            <a:prstGeom prst="straightConnector1">
              <a:avLst/>
            </a:prstGeom>
            <a:solidFill>
              <a:srgbClr val="BBE0E3"/>
            </a:solidFill>
            <a:ln w="1905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59" name="Textfeld 58"/>
            <p:cNvSpPr txBox="1"/>
            <p:nvPr/>
          </p:nvSpPr>
          <p:spPr>
            <a:xfrm>
              <a:off x="4357686" y="3310266"/>
              <a:ext cx="100013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ＭＳ Ｐゴシック" pitchFamily="80" charset="-128"/>
                  <a:cs typeface="+mn-cs"/>
                </a:rPr>
                <a:t>uses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pitchFamily="80" charset="-128"/>
                <a:cs typeface="+mn-cs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0</TotalTime>
  <Words>863</Words>
  <Application>Microsoft Office PowerPoint</Application>
  <PresentationFormat>Bildschirmpräsentation (4:3)</PresentationFormat>
  <Paragraphs>268</Paragraphs>
  <Slides>15</Slides>
  <Notes>15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6" baseType="lpstr">
      <vt:lpstr>Template</vt:lpstr>
      <vt:lpstr>Net4j Signalling Platform</vt:lpstr>
      <vt:lpstr>Agenda</vt:lpstr>
      <vt:lpstr>Requirements</vt:lpstr>
      <vt:lpstr>Architecture</vt:lpstr>
      <vt:lpstr>Buffers</vt:lpstr>
      <vt:lpstr>Channels</vt:lpstr>
      <vt:lpstr>Connectors</vt:lpstr>
      <vt:lpstr>Acceptors</vt:lpstr>
      <vt:lpstr>Protocols</vt:lpstr>
      <vt:lpstr>Signals</vt:lpstr>
      <vt:lpstr>Client Example</vt:lpstr>
      <vt:lpstr>Request Example</vt:lpstr>
      <vt:lpstr>Indication Example</vt:lpstr>
      <vt:lpstr>SignalProtocol Example</vt:lpstr>
      <vt:lpstr>ProtocolFactory Example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CDO Model Repository</dc:title>
  <dc:creator>Eike Stepper</dc:creator>
  <cp:lastModifiedBy>Stepper</cp:lastModifiedBy>
  <cp:revision>463</cp:revision>
  <dcterms:created xsi:type="dcterms:W3CDTF">2008-08-22T09:52:33Z</dcterms:created>
  <dcterms:modified xsi:type="dcterms:W3CDTF">2008-10-30T18:05:09Z</dcterms:modified>
</cp:coreProperties>
</file>