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38" r:id="rId3"/>
    <p:sldId id="368" r:id="rId4"/>
    <p:sldId id="339" r:id="rId5"/>
    <p:sldId id="340" r:id="rId6"/>
    <p:sldId id="341" r:id="rId7"/>
    <p:sldId id="342" r:id="rId8"/>
    <p:sldId id="343" r:id="rId9"/>
    <p:sldId id="344" r:id="rId10"/>
    <p:sldId id="347" r:id="rId11"/>
    <p:sldId id="346" r:id="rId12"/>
    <p:sldId id="354" r:id="rId13"/>
    <p:sldId id="348" r:id="rId14"/>
    <p:sldId id="350" r:id="rId15"/>
    <p:sldId id="351" r:id="rId16"/>
    <p:sldId id="353" r:id="rId17"/>
    <p:sldId id="355" r:id="rId18"/>
    <p:sldId id="356" r:id="rId19"/>
    <p:sldId id="371" r:id="rId20"/>
    <p:sldId id="358" r:id="rId21"/>
    <p:sldId id="359" r:id="rId22"/>
    <p:sldId id="369" r:id="rId23"/>
    <p:sldId id="360" r:id="rId24"/>
    <p:sldId id="367" r:id="rId25"/>
    <p:sldId id="361" r:id="rId26"/>
    <p:sldId id="362" r:id="rId27"/>
    <p:sldId id="363" r:id="rId28"/>
    <p:sldId id="364" r:id="rId29"/>
    <p:sldId id="365" r:id="rId30"/>
    <p:sldId id="370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672"/>
    <a:srgbClr val="0066FF"/>
    <a:srgbClr val="806EAA"/>
    <a:srgbClr val="D7E5F5"/>
    <a:srgbClr val="FFAA01"/>
    <a:srgbClr val="FFC247"/>
    <a:srgbClr val="FFFFFF"/>
    <a:srgbClr val="9980E0"/>
    <a:srgbClr val="E3ABFF"/>
    <a:srgbClr val="CC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827" autoAdjust="0"/>
    <p:restoredTop sz="94706" autoAdjust="0"/>
  </p:normalViewPr>
  <p:slideViewPr>
    <p:cSldViewPr snapToObjects="1">
      <p:cViewPr varScale="1">
        <p:scale>
          <a:sx n="127" d="100"/>
          <a:sy n="127" d="100"/>
        </p:scale>
        <p:origin x="-1296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01" d="100"/>
          <a:sy n="101" d="100"/>
        </p:scale>
        <p:origin x="-352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399A-6279-467A-AFC4-7FDFDBD65377}" type="datetimeFigureOut">
              <a:rPr lang="de-DE" smtClean="0"/>
              <a:pPr/>
              <a:t>28.01.2009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F683E-A112-4E88-B3FA-413CD125B4D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28.01.2009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715304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Scale, Share and Store your Models with CDO 2.0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7958"/>
            <a:ext cx="7643866" cy="365125"/>
          </a:xfrm>
        </p:spPr>
        <p:txBody>
          <a:bodyPr/>
          <a:lstStyle/>
          <a:p>
            <a:r>
              <a:rPr lang="en-US" smtClean="0"/>
              <a:t>Scale, Share and Store your Models with CDO 2.0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Scale, Share and Store your Models with CDO 2.0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2827347"/>
          </a:xfrm>
        </p:spPr>
        <p:txBody>
          <a:bodyPr>
            <a:normAutofit/>
          </a:bodyPr>
          <a:lstStyle/>
          <a:p>
            <a:r>
              <a:rPr lang="en-US" smtClean="0"/>
              <a:t>Scale, Share and Store</a:t>
            </a:r>
            <a:br>
              <a:rPr lang="en-US" smtClean="0"/>
            </a:br>
            <a:r>
              <a:rPr lang="en-US" smtClean="0"/>
              <a:t>your Models with CDO 2.0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0" y="3643314"/>
            <a:ext cx="9144000" cy="3571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Eclipse Live Webinar, January 29, 2009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658164" y="3983926"/>
            <a:ext cx="3808699" cy="15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658164" y="3643314"/>
            <a:ext cx="3808699" cy="15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/>
          <p:cNvGrpSpPr/>
          <p:nvPr/>
        </p:nvGrpSpPr>
        <p:grpSpPr>
          <a:xfrm>
            <a:off x="3357554" y="4648895"/>
            <a:ext cx="1071570" cy="1412525"/>
            <a:chOff x="6966065" y="3158836"/>
            <a:chExt cx="1463040" cy="1928554"/>
          </a:xfrm>
        </p:grpSpPr>
        <p:pic>
          <p:nvPicPr>
            <p:cNvPr id="7" name="Picture 3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00885" y="3214686"/>
              <a:ext cx="1393041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Abgerundetes Rechteck 7"/>
            <p:cNvSpPr/>
            <p:nvPr/>
          </p:nvSpPr>
          <p:spPr bwMode="auto">
            <a:xfrm>
              <a:off x="6966065" y="3158836"/>
              <a:ext cx="1463040" cy="1928554"/>
            </a:xfrm>
            <a:prstGeom prst="roundRect">
              <a:avLst/>
            </a:prstGeom>
            <a:noFill/>
            <a:ln w="1270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80" charset="-128"/>
                <a:cs typeface="Arial" pitchFamily="34" charset="0"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4607169" y="4607169"/>
            <a:ext cx="1223890" cy="1505242"/>
            <a:chOff x="7779434" y="4543866"/>
            <a:chExt cx="1223890" cy="1505242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12993" y="4628271"/>
              <a:ext cx="1116725" cy="1320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Abgerundetes Rechteck 14"/>
            <p:cNvSpPr/>
            <p:nvPr/>
          </p:nvSpPr>
          <p:spPr bwMode="auto">
            <a:xfrm>
              <a:off x="7779434" y="4543866"/>
              <a:ext cx="1223890" cy="1505242"/>
            </a:xfrm>
            <a:prstGeom prst="roundRect">
              <a:avLst>
                <a:gd name="adj" fmla="val 19949"/>
              </a:avLst>
            </a:prstGeom>
            <a:noFill/>
            <a:ln w="2095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80" charset="-128"/>
                <a:cs typeface="Arial" pitchFamily="34" charset="0"/>
              </a:endParaRP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854855" y="4754273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Berlin, Germany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786446" y="4754273"/>
            <a:ext cx="250777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Ed Merks</a:t>
            </a:r>
          </a:p>
          <a:p>
            <a:pPr algn="l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Ed.Merks@gmail.com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http://www.macromodeling.com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http://ed-merks.blogspot.com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l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Ballantrae, Ontario, Canada</a:t>
            </a:r>
          </a:p>
        </p:txBody>
      </p:sp>
      <p:sp>
        <p:nvSpPr>
          <p:cNvPr id="16" name="Rechteck 15"/>
          <p:cNvSpPr/>
          <p:nvPr/>
        </p:nvSpPr>
        <p:spPr>
          <a:xfrm>
            <a:off x="3357554" y="6012432"/>
            <a:ext cx="1071570" cy="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EMF Snippet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71546"/>
            <a:ext cx="7239051" cy="4572032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blurRad="203200" dist="304800" dir="2700000" sx="103000" sy="103000" algn="tl" rotWithShape="0">
              <a:prstClr val="black">
                <a:alpha val="26000"/>
              </a:prst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6" name="Gerade Verbindung 305"/>
          <p:cNvCxnSpPr>
            <a:stCxn id="147" idx="2"/>
            <a:endCxn id="253" idx="0"/>
          </p:cNvCxnSpPr>
          <p:nvPr/>
        </p:nvCxnSpPr>
        <p:spPr>
          <a:xfrm rot="5400000">
            <a:off x="4160054" y="3874310"/>
            <a:ext cx="1109644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Gewinkelte Verbindung 323"/>
          <p:cNvCxnSpPr>
            <a:stCxn id="73" idx="2"/>
            <a:endCxn id="200" idx="2"/>
          </p:cNvCxnSpPr>
          <p:nvPr/>
        </p:nvCxnSpPr>
        <p:spPr>
          <a:xfrm rot="16200000" flipH="1">
            <a:off x="4687037" y="1177831"/>
            <a:ext cx="67254" cy="4297857"/>
          </a:xfrm>
          <a:prstGeom prst="bentConnector3">
            <a:avLst>
              <a:gd name="adj1" fmla="val 885684"/>
            </a:avLst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Typical CDO Deployment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bgerundetes Rechteck 72"/>
          <p:cNvSpPr/>
          <p:nvPr/>
        </p:nvSpPr>
        <p:spPr>
          <a:xfrm>
            <a:off x="1785918" y="1221431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1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5" name="Gruppieren 74"/>
          <p:cNvGrpSpPr/>
          <p:nvPr/>
        </p:nvGrpSpPr>
        <p:grpSpPr>
          <a:xfrm>
            <a:off x="1950271" y="1886917"/>
            <a:ext cx="1242931" cy="1188096"/>
            <a:chOff x="2143140" y="1357298"/>
            <a:chExt cx="4857784" cy="4643470"/>
          </a:xfrm>
        </p:grpSpPr>
        <p:sp>
          <p:nvSpPr>
            <p:cNvPr id="76" name="Rechteck 75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hteck 86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01" name="Rechteck 100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hteck 101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09" name="Abgerundetes Rechteck 108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3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114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140" name="Ellipse 139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1" name="Ellipse 140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2" name="Ellipse 141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43" name="Gerade Verbindung mit Pfeil 142"/>
                <p:cNvCxnSpPr>
                  <a:stCxn id="142" idx="2"/>
                  <a:endCxn id="140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Gerade Verbindung mit Pfeil 143"/>
                <p:cNvCxnSpPr>
                  <a:stCxn id="142" idx="6"/>
                  <a:endCxn id="141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Gerade Verbindung mit Pfeil 114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Gerade Verbindung mit Pfeil 115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Gerade Verbindung mit Pfeil 116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 Verbindung mit Pfeil 117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9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135" name="Ellipse 134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Ellipse 135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Ellipse 136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Ellipse 137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9" name="Gerade Verbindung mit Pfeil 138"/>
                <p:cNvCxnSpPr>
                  <a:stCxn id="136" idx="6"/>
                  <a:endCxn id="138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Gerade Verbindung mit Pfeil 119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Gerade Verbindung mit Pfeil 120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2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127" name="Ellipse 126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Ellipse 127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9" name="Ellipse 128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0" name="Ellipse 129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1" name="Ellipse 130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2" name="Gerade Verbindung mit Pfeil 131"/>
                <p:cNvCxnSpPr>
                  <a:stCxn id="128" idx="6"/>
                  <a:endCxn id="131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Gerade Verbindung mit Pfeil 132"/>
                <p:cNvCxnSpPr>
                  <a:stCxn id="130" idx="2"/>
                  <a:endCxn id="127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Gerade Verbindung mit Pfeil 133"/>
                <p:cNvCxnSpPr>
                  <a:stCxn id="127" idx="4"/>
                  <a:endCxn id="128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3" name="Gerade Verbindung mit Pfeil 122"/>
              <p:cNvCxnSpPr>
                <a:stCxn id="130" idx="6"/>
                <a:endCxn id="129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 Verbindung mit Pfeil 123"/>
              <p:cNvCxnSpPr>
                <a:endCxn id="129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 Verbindung mit Pfeil 124"/>
              <p:cNvCxnSpPr>
                <a:stCxn id="135" idx="6"/>
                <a:endCxn id="136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Gerade Verbindung mit Pfeil 125"/>
              <p:cNvCxnSpPr>
                <a:stCxn id="135" idx="2"/>
                <a:endCxn id="137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7" name="Abgerundetes Rechteck 146"/>
          <p:cNvSpPr/>
          <p:nvPr/>
        </p:nvSpPr>
        <p:spPr>
          <a:xfrm>
            <a:off x="3929058" y="1247786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2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8" name="Gruppieren 74"/>
          <p:cNvGrpSpPr/>
          <p:nvPr/>
        </p:nvGrpSpPr>
        <p:grpSpPr>
          <a:xfrm>
            <a:off x="4093411" y="1913272"/>
            <a:ext cx="1242931" cy="1188096"/>
            <a:chOff x="2143140" y="1357298"/>
            <a:chExt cx="4857784" cy="4643470"/>
          </a:xfrm>
        </p:grpSpPr>
        <p:sp>
          <p:nvSpPr>
            <p:cNvPr id="149" name="Rechteck 148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hteck 149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7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58" name="Rechteck 157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hteck 158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6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6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63" name="Abgerundetes Rechteck 162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Abgerundetes Rechteck 163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Abgerundetes Rechteck 164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Abgerundetes Rechteck 165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7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168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194" name="Ellipse 193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5" name="Ellipse 194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6" name="Ellipse 195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97" name="Gerade Verbindung mit Pfeil 196"/>
                <p:cNvCxnSpPr>
                  <a:stCxn id="196" idx="2"/>
                  <a:endCxn id="194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Gerade Verbindung mit Pfeil 197"/>
                <p:cNvCxnSpPr>
                  <a:stCxn id="196" idx="6"/>
                  <a:endCxn id="195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9" name="Gerade Verbindung mit Pfeil 168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Gerade Verbindung mit Pfeil 169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mit Pfeil 170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Gerade Verbindung mit Pfeil 171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3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189" name="Ellipse 188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0" name="Ellipse 189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" name="Ellipse 190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" name="Ellipse 191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93" name="Gerade Verbindung mit Pfeil 192"/>
                <p:cNvCxnSpPr>
                  <a:stCxn id="190" idx="6"/>
                  <a:endCxn id="192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4" name="Gerade Verbindung mit Pfeil 173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Gerade Verbindung mit Pfeil 174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6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181" name="Ellipse 180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Ellipse 181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3" name="Ellipse 182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Ellipse 183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Ellipse 184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86" name="Gerade Verbindung mit Pfeil 185"/>
                <p:cNvCxnSpPr>
                  <a:stCxn id="182" idx="6"/>
                  <a:endCxn id="185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Gerade Verbindung mit Pfeil 186"/>
                <p:cNvCxnSpPr>
                  <a:stCxn id="184" idx="2"/>
                  <a:endCxn id="181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Gerade Verbindung mit Pfeil 187"/>
                <p:cNvCxnSpPr>
                  <a:stCxn id="181" idx="4"/>
                  <a:endCxn id="182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7" name="Gerade Verbindung mit Pfeil 176"/>
              <p:cNvCxnSpPr>
                <a:stCxn id="184" idx="6"/>
                <a:endCxn id="183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Gerade Verbindung mit Pfeil 177"/>
              <p:cNvCxnSpPr>
                <a:endCxn id="183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Gerade Verbindung mit Pfeil 178"/>
              <p:cNvCxnSpPr>
                <a:stCxn id="189" idx="6"/>
                <a:endCxn id="190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Gerade Verbindung mit Pfeil 179"/>
              <p:cNvCxnSpPr>
                <a:stCxn id="189" idx="2"/>
                <a:endCxn id="191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0" name="Abgerundetes Rechteck 199"/>
          <p:cNvSpPr/>
          <p:nvPr/>
        </p:nvSpPr>
        <p:spPr>
          <a:xfrm>
            <a:off x="6083775" y="1288685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3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1" name="Gruppieren 74"/>
          <p:cNvGrpSpPr/>
          <p:nvPr/>
        </p:nvGrpSpPr>
        <p:grpSpPr>
          <a:xfrm>
            <a:off x="6248128" y="1954171"/>
            <a:ext cx="1242931" cy="1188096"/>
            <a:chOff x="2143140" y="1357298"/>
            <a:chExt cx="4857784" cy="4643470"/>
          </a:xfrm>
        </p:grpSpPr>
        <p:sp>
          <p:nvSpPr>
            <p:cNvPr id="202" name="Rechteck 201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Rechteck 202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7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9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211" name="Rechteck 210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hteck 211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216" name="Abgerundetes Rechteck 215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Abgerundetes Rechteck 216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Abgerundetes Rechteck 217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Abgerundetes Rechteck 218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0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221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247" name="Ellipse 246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8" name="Ellipse 247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9" name="Ellipse 248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50" name="Gerade Verbindung mit Pfeil 249"/>
                <p:cNvCxnSpPr>
                  <a:stCxn id="249" idx="2"/>
                  <a:endCxn id="247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Gerade Verbindung mit Pfeil 250"/>
                <p:cNvCxnSpPr>
                  <a:stCxn id="249" idx="6"/>
                  <a:endCxn id="248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2" name="Gerade Verbindung mit Pfeil 221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Gerade Verbindung mit Pfeil 222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Gerade Verbindung mit Pfeil 223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Gerade Verbindung mit Pfeil 224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6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242" name="Ellipse 241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3" name="Ellipse 242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4" name="Ellipse 243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5" name="Ellipse 244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46" name="Gerade Verbindung mit Pfeil 245"/>
                <p:cNvCxnSpPr>
                  <a:stCxn id="243" idx="6"/>
                  <a:endCxn id="245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7" name="Gerade Verbindung mit Pfeil 226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Gerade Verbindung mit Pfeil 227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9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234" name="Ellipse 233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" name="Ellipse 234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6" name="Ellipse 235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7" name="Ellipse 236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8" name="Ellipse 237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39" name="Gerade Verbindung mit Pfeil 238"/>
                <p:cNvCxnSpPr>
                  <a:stCxn id="235" idx="6"/>
                  <a:endCxn id="238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Gerade Verbindung mit Pfeil 239"/>
                <p:cNvCxnSpPr>
                  <a:stCxn id="237" idx="2"/>
                  <a:endCxn id="234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Gerade Verbindung mit Pfeil 240"/>
                <p:cNvCxnSpPr>
                  <a:stCxn id="234" idx="4"/>
                  <a:endCxn id="235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0" name="Gerade Verbindung mit Pfeil 229"/>
              <p:cNvCxnSpPr>
                <a:stCxn id="237" idx="6"/>
                <a:endCxn id="236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Gerade Verbindung mit Pfeil 230"/>
              <p:cNvCxnSpPr>
                <a:endCxn id="236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Gerade Verbindung mit Pfeil 231"/>
              <p:cNvCxnSpPr>
                <a:stCxn id="242" idx="6"/>
                <a:endCxn id="243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Gerade Verbindung mit Pfeil 232"/>
              <p:cNvCxnSpPr>
                <a:stCxn id="242" idx="2"/>
                <a:endCxn id="244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3" name="Abgerundetes Rechteck 252"/>
          <p:cNvSpPr/>
          <p:nvPr/>
        </p:nvSpPr>
        <p:spPr>
          <a:xfrm>
            <a:off x="1428728" y="4429132"/>
            <a:ext cx="6572296" cy="1428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smtClean="0">
                <a:latin typeface="Arial" pitchFamily="34" charset="0"/>
                <a:cs typeface="Arial" pitchFamily="34" charset="0"/>
              </a:rPr>
              <a:t>Server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6" name="Abgerundetes Rechteck 325"/>
          <p:cNvSpPr/>
          <p:nvPr/>
        </p:nvSpPr>
        <p:spPr>
          <a:xfrm>
            <a:off x="3655796" y="4715679"/>
            <a:ext cx="2154717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cxnSp>
        <p:nvCxnSpPr>
          <p:cNvPr id="331" name="Gerade Verbindung 330"/>
          <p:cNvCxnSpPr>
            <a:stCxn id="326" idx="3"/>
            <a:endCxn id="84" idx="2"/>
          </p:cNvCxnSpPr>
          <p:nvPr/>
        </p:nvCxnSpPr>
        <p:spPr>
          <a:xfrm>
            <a:off x="5810513" y="5136759"/>
            <a:ext cx="1833353" cy="1588"/>
          </a:xfrm>
          <a:prstGeom prst="line">
            <a:avLst/>
          </a:prstGeom>
          <a:ln w="104775">
            <a:solidFill>
              <a:srgbClr val="FFAA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147" grpId="0" animBg="1"/>
      <p:bldP spid="200" grpId="0" animBg="1"/>
      <p:bldP spid="3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1" name="Gerade Verbindung 200"/>
          <p:cNvCxnSpPr/>
          <p:nvPr/>
        </p:nvCxnSpPr>
        <p:spPr>
          <a:xfrm rot="5400000">
            <a:off x="1723393" y="3855724"/>
            <a:ext cx="1129247" cy="4062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Gerade Verbindung 305"/>
          <p:cNvCxnSpPr>
            <a:stCxn id="147" idx="2"/>
          </p:cNvCxnSpPr>
          <p:nvPr/>
        </p:nvCxnSpPr>
        <p:spPr>
          <a:xfrm rot="5400000">
            <a:off x="4160052" y="3874310"/>
            <a:ext cx="1109646" cy="3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Gewinkelte Verbindung 323"/>
          <p:cNvCxnSpPr>
            <a:stCxn id="73" idx="2"/>
            <a:endCxn id="200" idx="2"/>
          </p:cNvCxnSpPr>
          <p:nvPr/>
        </p:nvCxnSpPr>
        <p:spPr>
          <a:xfrm rot="16200000" flipH="1">
            <a:off x="4687037" y="1177831"/>
            <a:ext cx="67254" cy="4297857"/>
          </a:xfrm>
          <a:prstGeom prst="bentConnector3">
            <a:avLst>
              <a:gd name="adj1" fmla="val 885684"/>
            </a:avLst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Multiple Repositories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bgerundetes Rechteck 72"/>
          <p:cNvSpPr/>
          <p:nvPr/>
        </p:nvSpPr>
        <p:spPr>
          <a:xfrm>
            <a:off x="1785918" y="1221431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1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4"/>
          <p:cNvGrpSpPr/>
          <p:nvPr/>
        </p:nvGrpSpPr>
        <p:grpSpPr>
          <a:xfrm>
            <a:off x="1950271" y="1886917"/>
            <a:ext cx="1242931" cy="1188096"/>
            <a:chOff x="2143140" y="1357298"/>
            <a:chExt cx="4857784" cy="4643470"/>
          </a:xfrm>
        </p:grpSpPr>
        <p:sp>
          <p:nvSpPr>
            <p:cNvPr id="76" name="Rechteck 75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hteck 86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9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01" name="Rechteck 100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hteck 101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0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09" name="Abgerundetes Rechteck 108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7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140" name="Ellipse 139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1" name="Ellipse 140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2" name="Ellipse 141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43" name="Gerade Verbindung mit Pfeil 142"/>
                <p:cNvCxnSpPr>
                  <a:stCxn id="142" idx="2"/>
                  <a:endCxn id="140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Gerade Verbindung mit Pfeil 143"/>
                <p:cNvCxnSpPr>
                  <a:stCxn id="142" idx="6"/>
                  <a:endCxn id="141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Gerade Verbindung mit Pfeil 114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Gerade Verbindung mit Pfeil 115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Gerade Verbindung mit Pfeil 116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 Verbindung mit Pfeil 117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135" name="Ellipse 134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Ellipse 135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Ellipse 136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Ellipse 137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9" name="Gerade Verbindung mit Pfeil 138"/>
                <p:cNvCxnSpPr>
                  <a:stCxn id="136" idx="6"/>
                  <a:endCxn id="138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Gerade Verbindung mit Pfeil 119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Gerade Verbindung mit Pfeil 120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127" name="Ellipse 126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Ellipse 127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9" name="Ellipse 128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0" name="Ellipse 129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1" name="Ellipse 130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32" name="Gerade Verbindung mit Pfeil 131"/>
                <p:cNvCxnSpPr>
                  <a:stCxn id="128" idx="6"/>
                  <a:endCxn id="131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Gerade Verbindung mit Pfeil 132"/>
                <p:cNvCxnSpPr>
                  <a:stCxn id="130" idx="2"/>
                  <a:endCxn id="127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Gerade Verbindung mit Pfeil 133"/>
                <p:cNvCxnSpPr>
                  <a:stCxn id="127" idx="4"/>
                  <a:endCxn id="128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3" name="Gerade Verbindung mit Pfeil 122"/>
              <p:cNvCxnSpPr>
                <a:stCxn id="130" idx="6"/>
                <a:endCxn id="129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 Verbindung mit Pfeil 123"/>
              <p:cNvCxnSpPr>
                <a:endCxn id="129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 Verbindung mit Pfeil 124"/>
              <p:cNvCxnSpPr>
                <a:stCxn id="135" idx="6"/>
                <a:endCxn id="136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Gerade Verbindung mit Pfeil 125"/>
              <p:cNvCxnSpPr>
                <a:stCxn id="135" idx="2"/>
                <a:endCxn id="137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7" name="Abgerundetes Rechteck 146"/>
          <p:cNvSpPr/>
          <p:nvPr/>
        </p:nvSpPr>
        <p:spPr>
          <a:xfrm>
            <a:off x="3929058" y="1247786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2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uppieren 74"/>
          <p:cNvGrpSpPr/>
          <p:nvPr/>
        </p:nvGrpSpPr>
        <p:grpSpPr>
          <a:xfrm>
            <a:off x="4093411" y="1913272"/>
            <a:ext cx="1242931" cy="1188096"/>
            <a:chOff x="2143140" y="1357298"/>
            <a:chExt cx="4857784" cy="4643470"/>
          </a:xfrm>
        </p:grpSpPr>
        <p:sp>
          <p:nvSpPr>
            <p:cNvPr id="149" name="Rechteck 148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hteck 149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57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58" name="Rechteck 157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hteck 158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6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16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163" name="Abgerundetes Rechteck 162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Abgerundetes Rechteck 163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Abgerundetes Rechteck 164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Abgerundetes Rechteck 165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12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194" name="Ellipse 193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5" name="Ellipse 194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6" name="Ellipse 195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97" name="Gerade Verbindung mit Pfeil 196"/>
                <p:cNvCxnSpPr>
                  <a:stCxn id="196" idx="2"/>
                  <a:endCxn id="194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Gerade Verbindung mit Pfeil 197"/>
                <p:cNvCxnSpPr>
                  <a:stCxn id="196" idx="6"/>
                  <a:endCxn id="195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9" name="Gerade Verbindung mit Pfeil 168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Gerade Verbindung mit Pfeil 169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Gerade Verbindung mit Pfeil 170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Gerade Verbindung mit Pfeil 171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189" name="Ellipse 188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0" name="Ellipse 189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" name="Ellipse 190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" name="Ellipse 191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93" name="Gerade Verbindung mit Pfeil 192"/>
                <p:cNvCxnSpPr>
                  <a:stCxn id="190" idx="6"/>
                  <a:endCxn id="192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4" name="Gerade Verbindung mit Pfeil 173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Gerade Verbindung mit Pfeil 174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181" name="Ellipse 180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Ellipse 181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3" name="Ellipse 182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Ellipse 183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Ellipse 184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86" name="Gerade Verbindung mit Pfeil 185"/>
                <p:cNvCxnSpPr>
                  <a:stCxn id="182" idx="6"/>
                  <a:endCxn id="185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Gerade Verbindung mit Pfeil 186"/>
                <p:cNvCxnSpPr>
                  <a:stCxn id="184" idx="2"/>
                  <a:endCxn id="181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Gerade Verbindung mit Pfeil 187"/>
                <p:cNvCxnSpPr>
                  <a:stCxn id="181" idx="4"/>
                  <a:endCxn id="182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7" name="Gerade Verbindung mit Pfeil 176"/>
              <p:cNvCxnSpPr>
                <a:stCxn id="184" idx="6"/>
                <a:endCxn id="183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Gerade Verbindung mit Pfeil 177"/>
              <p:cNvCxnSpPr>
                <a:endCxn id="183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Gerade Verbindung mit Pfeil 178"/>
              <p:cNvCxnSpPr>
                <a:stCxn id="189" idx="6"/>
                <a:endCxn id="190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Gerade Verbindung mit Pfeil 179"/>
              <p:cNvCxnSpPr>
                <a:stCxn id="189" idx="2"/>
                <a:endCxn id="191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0" name="Abgerundetes Rechteck 199"/>
          <p:cNvSpPr/>
          <p:nvPr/>
        </p:nvSpPr>
        <p:spPr>
          <a:xfrm>
            <a:off x="6083775" y="1288685"/>
            <a:ext cx="1571636" cy="207170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Client 3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ieren 74"/>
          <p:cNvGrpSpPr/>
          <p:nvPr/>
        </p:nvGrpSpPr>
        <p:grpSpPr>
          <a:xfrm>
            <a:off x="6248128" y="1954171"/>
            <a:ext cx="1242931" cy="1188096"/>
            <a:chOff x="2143140" y="1357298"/>
            <a:chExt cx="4857784" cy="4643470"/>
          </a:xfrm>
        </p:grpSpPr>
        <p:sp>
          <p:nvSpPr>
            <p:cNvPr id="202" name="Rechteck 201"/>
            <p:cNvSpPr/>
            <p:nvPr/>
          </p:nvSpPr>
          <p:spPr>
            <a:xfrm>
              <a:off x="2143140" y="2428868"/>
              <a:ext cx="2857520" cy="3571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Rechteck 202"/>
            <p:cNvSpPr/>
            <p:nvPr/>
          </p:nvSpPr>
          <p:spPr>
            <a:xfrm>
              <a:off x="2143140" y="1357298"/>
              <a:ext cx="2857520" cy="10715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7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8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9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211" name="Rechteck 210"/>
            <p:cNvSpPr/>
            <p:nvPr/>
          </p:nvSpPr>
          <p:spPr>
            <a:xfrm>
              <a:off x="5000660" y="2428868"/>
              <a:ext cx="2000264" cy="35719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hteck 211"/>
            <p:cNvSpPr/>
            <p:nvPr/>
          </p:nvSpPr>
          <p:spPr>
            <a:xfrm>
              <a:off x="5000660" y="1357298"/>
              <a:ext cx="2000264" cy="10715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1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1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  <p:sp>
          <p:nvSpPr>
            <p:cNvPr id="216" name="Abgerundetes Rechteck 215"/>
            <p:cNvSpPr/>
            <p:nvPr/>
          </p:nvSpPr>
          <p:spPr>
            <a:xfrm>
              <a:off x="5237458" y="2571744"/>
              <a:ext cx="1506058" cy="3286148"/>
            </a:xfrm>
            <a:prstGeom prst="roundRect">
              <a:avLst>
                <a:gd name="adj" fmla="val 9406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Abgerundetes Rechteck 216"/>
            <p:cNvSpPr/>
            <p:nvPr/>
          </p:nvSpPr>
          <p:spPr>
            <a:xfrm>
              <a:off x="2357422" y="2709708"/>
              <a:ext cx="4214842" cy="816964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Abgerundetes Rechteck 217"/>
            <p:cNvSpPr/>
            <p:nvPr/>
          </p:nvSpPr>
          <p:spPr>
            <a:xfrm>
              <a:off x="2357422" y="3624107"/>
              <a:ext cx="4214842" cy="876463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Abgerundetes Rechteck 218"/>
            <p:cNvSpPr/>
            <p:nvPr/>
          </p:nvSpPr>
          <p:spPr>
            <a:xfrm>
              <a:off x="2357422" y="4590971"/>
              <a:ext cx="4214842" cy="1101777"/>
            </a:xfrm>
            <a:prstGeom prst="roundRect">
              <a:avLst/>
            </a:prstGeom>
            <a:solidFill>
              <a:srgbClr val="FFE8B9"/>
            </a:solidFill>
            <a:ln>
              <a:solidFill>
                <a:srgbClr val="FFC2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uppieren 103"/>
            <p:cNvGrpSpPr/>
            <p:nvPr/>
          </p:nvGrpSpPr>
          <p:grpSpPr>
            <a:xfrm>
              <a:off x="2565416" y="2786058"/>
              <a:ext cx="2078054" cy="2821801"/>
              <a:chOff x="2565416" y="2786058"/>
              <a:chExt cx="2078054" cy="2821801"/>
            </a:xfrm>
          </p:grpSpPr>
          <p:grpSp>
            <p:nvGrpSpPr>
              <p:cNvPr id="17" name="Gruppieren 58"/>
              <p:cNvGrpSpPr/>
              <p:nvPr/>
            </p:nvGrpSpPr>
            <p:grpSpPr>
              <a:xfrm>
                <a:off x="2922606" y="2786058"/>
                <a:ext cx="1474007" cy="662071"/>
                <a:chOff x="2922606" y="2714620"/>
                <a:chExt cx="1474007" cy="662071"/>
              </a:xfrm>
            </p:grpSpPr>
            <p:sp>
              <p:nvSpPr>
                <p:cNvPr id="247" name="Ellipse 246"/>
                <p:cNvSpPr/>
                <p:nvPr/>
              </p:nvSpPr>
              <p:spPr>
                <a:xfrm>
                  <a:off x="2922606" y="2893215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8" name="Ellipse 247"/>
                <p:cNvSpPr/>
                <p:nvPr/>
              </p:nvSpPr>
              <p:spPr>
                <a:xfrm>
                  <a:off x="4039423" y="301950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9" name="Ellipse 248"/>
                <p:cNvSpPr/>
                <p:nvPr/>
              </p:nvSpPr>
              <p:spPr>
                <a:xfrm>
                  <a:off x="3526653" y="2714620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50" name="Gerade Verbindung mit Pfeil 249"/>
                <p:cNvCxnSpPr>
                  <a:stCxn id="249" idx="2"/>
                  <a:endCxn id="247" idx="7"/>
                </p:cNvCxnSpPr>
                <p:nvPr/>
              </p:nvCxnSpPr>
              <p:spPr>
                <a:xfrm rot="10800000" flipV="1">
                  <a:off x="3227487" y="2893214"/>
                  <a:ext cx="299166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Gerade Verbindung mit Pfeil 250"/>
                <p:cNvCxnSpPr>
                  <a:stCxn id="249" idx="6"/>
                  <a:endCxn id="248" idx="1"/>
                </p:cNvCxnSpPr>
                <p:nvPr/>
              </p:nvCxnSpPr>
              <p:spPr>
                <a:xfrm>
                  <a:off x="3883843" y="2893215"/>
                  <a:ext cx="207889" cy="178595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2" name="Gerade Verbindung mit Pfeil 221"/>
              <p:cNvCxnSpPr/>
              <p:nvPr/>
            </p:nvCxnSpPr>
            <p:spPr>
              <a:xfrm rot="5400000">
                <a:off x="2547557" y="3465988"/>
                <a:ext cx="623813" cy="230904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Gerade Verbindung mit Pfeil 222"/>
              <p:cNvCxnSpPr/>
              <p:nvPr/>
            </p:nvCxnSpPr>
            <p:spPr>
              <a:xfrm rot="5400000">
                <a:off x="3151604" y="3323113"/>
                <a:ext cx="659532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Gerade Verbindung mit Pfeil 223"/>
              <p:cNvCxnSpPr/>
              <p:nvPr/>
            </p:nvCxnSpPr>
            <p:spPr>
              <a:xfrm rot="16200000" flipV="1">
                <a:off x="3318691" y="3529805"/>
                <a:ext cx="928694" cy="155580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Gerade Verbindung mit Pfeil 224"/>
              <p:cNvCxnSpPr/>
              <p:nvPr/>
            </p:nvCxnSpPr>
            <p:spPr>
              <a:xfrm rot="5400000">
                <a:off x="3080166" y="4411272"/>
                <a:ext cx="607223" cy="158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" name="Gruppieren 60"/>
              <p:cNvGrpSpPr/>
              <p:nvPr/>
            </p:nvGrpSpPr>
            <p:grpSpPr>
              <a:xfrm>
                <a:off x="2565416" y="3750471"/>
                <a:ext cx="2078054" cy="678661"/>
                <a:chOff x="2565416" y="3679033"/>
                <a:chExt cx="2078054" cy="678661"/>
              </a:xfrm>
            </p:grpSpPr>
            <p:sp>
              <p:nvSpPr>
                <p:cNvPr id="242" name="Ellipse 241"/>
                <p:cNvSpPr/>
                <p:nvPr/>
              </p:nvSpPr>
              <p:spPr>
                <a:xfrm>
                  <a:off x="3205182" y="3679033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3" name="Ellipse 242"/>
                <p:cNvSpPr/>
                <p:nvPr/>
              </p:nvSpPr>
              <p:spPr>
                <a:xfrm>
                  <a:off x="3682233" y="4000504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4" name="Ellipse 243"/>
                <p:cNvSpPr/>
                <p:nvPr/>
              </p:nvSpPr>
              <p:spPr>
                <a:xfrm>
                  <a:off x="2565416" y="3821909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5" name="Ellipse 244"/>
                <p:cNvSpPr/>
                <p:nvPr/>
              </p:nvSpPr>
              <p:spPr>
                <a:xfrm>
                  <a:off x="4286280" y="3857628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46" name="Gerade Verbindung mit Pfeil 245"/>
                <p:cNvCxnSpPr>
                  <a:stCxn id="243" idx="6"/>
                  <a:endCxn id="245" idx="2"/>
                </p:cNvCxnSpPr>
                <p:nvPr/>
              </p:nvCxnSpPr>
              <p:spPr>
                <a:xfrm flipV="1">
                  <a:off x="4039423" y="4036223"/>
                  <a:ext cx="246857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7" name="Gerade Verbindung mit Pfeil 226"/>
              <p:cNvCxnSpPr/>
              <p:nvPr/>
            </p:nvCxnSpPr>
            <p:spPr>
              <a:xfrm rot="5400000" flipH="1" flipV="1">
                <a:off x="2614230" y="4214500"/>
                <a:ext cx="802408" cy="484113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Gerade Verbindung mit Pfeil 227"/>
              <p:cNvCxnSpPr/>
              <p:nvPr/>
            </p:nvCxnSpPr>
            <p:spPr>
              <a:xfrm rot="5400000">
                <a:off x="4086650" y="4515253"/>
                <a:ext cx="607223" cy="14922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uppieren 61"/>
              <p:cNvGrpSpPr/>
              <p:nvPr/>
            </p:nvGrpSpPr>
            <p:grpSpPr>
              <a:xfrm>
                <a:off x="2594783" y="4714884"/>
                <a:ext cx="1899459" cy="892975"/>
                <a:chOff x="2594783" y="4643446"/>
                <a:chExt cx="1899459" cy="892975"/>
              </a:xfrm>
            </p:grpSpPr>
            <p:sp>
              <p:nvSpPr>
                <p:cNvPr id="234" name="Ellipse 233"/>
                <p:cNvSpPr/>
                <p:nvPr/>
              </p:nvSpPr>
              <p:spPr>
                <a:xfrm>
                  <a:off x="2594783" y="4786322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5" name="Ellipse 234"/>
                <p:cNvSpPr/>
                <p:nvPr/>
              </p:nvSpPr>
              <p:spPr>
                <a:xfrm>
                  <a:off x="3026587" y="517923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6" name="Ellipse 235"/>
                <p:cNvSpPr/>
                <p:nvPr/>
              </p:nvSpPr>
              <p:spPr>
                <a:xfrm>
                  <a:off x="4137052" y="4822041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7" name="Ellipse 236"/>
                <p:cNvSpPr/>
                <p:nvPr/>
              </p:nvSpPr>
              <p:spPr>
                <a:xfrm>
                  <a:off x="3205182" y="464344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8" name="Ellipse 237"/>
                <p:cNvSpPr/>
                <p:nvPr/>
              </p:nvSpPr>
              <p:spPr>
                <a:xfrm>
                  <a:off x="3562372" y="5000636"/>
                  <a:ext cx="357190" cy="357190"/>
                </a:xfrm>
                <a:prstGeom prst="ellipse">
                  <a:avLst/>
                </a:prstGeom>
                <a:solidFill>
                  <a:srgbClr val="FFD47D"/>
                </a:solidFill>
                <a:ln>
                  <a:solidFill>
                    <a:srgbClr val="FFAA0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39" name="Gerade Verbindung mit Pfeil 238"/>
                <p:cNvCxnSpPr>
                  <a:stCxn id="235" idx="6"/>
                  <a:endCxn id="238" idx="3"/>
                </p:cNvCxnSpPr>
                <p:nvPr/>
              </p:nvCxnSpPr>
              <p:spPr>
                <a:xfrm flipV="1">
                  <a:off x="3383777" y="5305517"/>
                  <a:ext cx="230904" cy="523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Gerade Verbindung mit Pfeil 239"/>
                <p:cNvCxnSpPr>
                  <a:stCxn id="237" idx="2"/>
                  <a:endCxn id="234" idx="6"/>
                </p:cNvCxnSpPr>
                <p:nvPr/>
              </p:nvCxnSpPr>
              <p:spPr>
                <a:xfrm rot="10800000" flipV="1">
                  <a:off x="2951974" y="4822041"/>
                  <a:ext cx="253209" cy="142876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Gerade Verbindung mit Pfeil 240"/>
                <p:cNvCxnSpPr>
                  <a:stCxn id="234" idx="4"/>
                  <a:endCxn id="235" idx="2"/>
                </p:cNvCxnSpPr>
                <p:nvPr/>
              </p:nvCxnSpPr>
              <p:spPr>
                <a:xfrm rot="16200000" flipH="1">
                  <a:off x="2792825" y="5124064"/>
                  <a:ext cx="214314" cy="253209"/>
                </a:xfrm>
                <a:prstGeom prst="straightConnector1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0" name="Gerade Verbindung mit Pfeil 229"/>
              <p:cNvCxnSpPr>
                <a:stCxn id="237" idx="6"/>
                <a:endCxn id="236" idx="1"/>
              </p:cNvCxnSpPr>
              <p:nvPr/>
            </p:nvCxnSpPr>
            <p:spPr>
              <a:xfrm>
                <a:off x="3562372" y="4893479"/>
                <a:ext cx="626989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Gerade Verbindung mit Pfeil 230"/>
              <p:cNvCxnSpPr>
                <a:endCxn id="236" idx="2"/>
              </p:cNvCxnSpPr>
              <p:nvPr/>
            </p:nvCxnSpPr>
            <p:spPr>
              <a:xfrm flipV="1">
                <a:off x="3935441" y="5072074"/>
                <a:ext cx="201611" cy="142878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Gerade Verbindung mit Pfeil 231"/>
              <p:cNvCxnSpPr>
                <a:stCxn id="242" idx="6"/>
                <a:endCxn id="243" idx="1"/>
              </p:cNvCxnSpPr>
              <p:nvPr/>
            </p:nvCxnSpPr>
            <p:spPr>
              <a:xfrm>
                <a:off x="3562372" y="3929066"/>
                <a:ext cx="172170" cy="19518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Gerade Verbindung mit Pfeil 232"/>
              <p:cNvCxnSpPr>
                <a:stCxn id="242" idx="2"/>
                <a:endCxn id="244" idx="6"/>
              </p:cNvCxnSpPr>
              <p:nvPr/>
            </p:nvCxnSpPr>
            <p:spPr>
              <a:xfrm rot="10800000" flipV="1">
                <a:off x="2922606" y="3929066"/>
                <a:ext cx="282576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3" name="Abgerundetes Rechteck 252"/>
          <p:cNvSpPr/>
          <p:nvPr/>
        </p:nvSpPr>
        <p:spPr>
          <a:xfrm>
            <a:off x="3500430" y="4429132"/>
            <a:ext cx="4500594" cy="1428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6" name="Abgerundetes Rechteck 325"/>
          <p:cNvSpPr/>
          <p:nvPr/>
        </p:nvSpPr>
        <p:spPr>
          <a:xfrm>
            <a:off x="3655796" y="4715679"/>
            <a:ext cx="2154717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cxnSp>
        <p:nvCxnSpPr>
          <p:cNvPr id="331" name="Gerade Verbindung 330"/>
          <p:cNvCxnSpPr>
            <a:stCxn id="326" idx="3"/>
            <a:endCxn id="84" idx="2"/>
          </p:cNvCxnSpPr>
          <p:nvPr/>
        </p:nvCxnSpPr>
        <p:spPr>
          <a:xfrm>
            <a:off x="5810513" y="5136759"/>
            <a:ext cx="1833353" cy="1588"/>
          </a:xfrm>
          <a:prstGeom prst="line">
            <a:avLst/>
          </a:prstGeom>
          <a:ln w="104775">
            <a:solidFill>
              <a:srgbClr val="FFAA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Abgerundetes Rechteck 172"/>
          <p:cNvSpPr/>
          <p:nvPr/>
        </p:nvSpPr>
        <p:spPr>
          <a:xfrm>
            <a:off x="714348" y="4422379"/>
            <a:ext cx="2500330" cy="14287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Abgerundetes Rechteck 198"/>
          <p:cNvSpPr/>
          <p:nvPr/>
        </p:nvSpPr>
        <p:spPr>
          <a:xfrm>
            <a:off x="858480" y="4715679"/>
            <a:ext cx="2154717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bgerundetes Rechteck 86"/>
          <p:cNvSpPr/>
          <p:nvPr/>
        </p:nvSpPr>
        <p:spPr>
          <a:xfrm>
            <a:off x="1000100" y="4197059"/>
            <a:ext cx="4357718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75" name="Abgerundetes Rechteck 74"/>
          <p:cNvSpPr/>
          <p:nvPr/>
        </p:nvSpPr>
        <p:spPr>
          <a:xfrm>
            <a:off x="1000100" y="1000108"/>
            <a:ext cx="4357718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1214414" y="1131886"/>
            <a:ext cx="2755780" cy="4826704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>
            <a:stCxn id="91" idx="1"/>
            <a:endCxn id="87" idx="3"/>
          </p:cNvCxnSpPr>
          <p:nvPr/>
        </p:nvCxnSpPr>
        <p:spPr>
          <a:xfrm rot="10800000">
            <a:off x="5357818" y="5134633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>
            <a:stCxn id="93" idx="1"/>
            <a:endCxn id="91" idx="3"/>
          </p:cNvCxnSpPr>
          <p:nvPr/>
        </p:nvCxnSpPr>
        <p:spPr>
          <a:xfrm rot="10800000">
            <a:off x="6715140" y="5134634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92" idx="1"/>
            <a:endCxn id="88" idx="3"/>
          </p:cNvCxnSpPr>
          <p:nvPr/>
        </p:nvCxnSpPr>
        <p:spPr>
          <a:xfrm rot="10800000">
            <a:off x="6715140" y="2545063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Typical CDO Application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Abgerundetes Rechteck 104"/>
          <p:cNvSpPr/>
          <p:nvPr/>
        </p:nvSpPr>
        <p:spPr>
          <a:xfrm>
            <a:off x="1376684" y="1257003"/>
            <a:ext cx="2450634" cy="1288291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</a:t>
            </a:r>
          </a:p>
        </p:txBody>
      </p:sp>
      <p:sp>
        <p:nvSpPr>
          <p:cNvPr id="14" name="Ellipse 13"/>
          <p:cNvSpPr/>
          <p:nvPr/>
        </p:nvSpPr>
        <p:spPr>
          <a:xfrm>
            <a:off x="3058685" y="2109561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Abgerundetes Rechteck 106"/>
          <p:cNvSpPr/>
          <p:nvPr/>
        </p:nvSpPr>
        <p:spPr>
          <a:xfrm>
            <a:off x="1376684" y="4339936"/>
            <a:ext cx="2450634" cy="1500198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</a:t>
            </a:r>
          </a:p>
        </p:txBody>
      </p:sp>
      <p:sp>
        <p:nvSpPr>
          <p:cNvPr id="106" name="Abgerundetes Rechteck 105"/>
          <p:cNvSpPr/>
          <p:nvPr/>
        </p:nvSpPr>
        <p:spPr>
          <a:xfrm>
            <a:off x="1376684" y="2696861"/>
            <a:ext cx="2450634" cy="1250959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CDOResource</a:t>
            </a:r>
          </a:p>
        </p:txBody>
      </p:sp>
      <p:sp>
        <p:nvSpPr>
          <p:cNvPr id="27" name="Ellipse 26"/>
          <p:cNvSpPr/>
          <p:nvPr/>
        </p:nvSpPr>
        <p:spPr>
          <a:xfrm>
            <a:off x="1584678" y="3340597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1" name="Gruppieren 150"/>
          <p:cNvGrpSpPr/>
          <p:nvPr/>
        </p:nvGrpSpPr>
        <p:grpSpPr>
          <a:xfrm>
            <a:off x="1941868" y="3197721"/>
            <a:ext cx="811936" cy="373780"/>
            <a:chOff x="1941868" y="3197721"/>
            <a:chExt cx="811936" cy="373780"/>
          </a:xfrm>
        </p:grpSpPr>
        <p:sp>
          <p:nvSpPr>
            <p:cNvPr id="12" name="Ellipse 11"/>
            <p:cNvSpPr/>
            <p:nvPr/>
          </p:nvSpPr>
          <p:spPr>
            <a:xfrm>
              <a:off x="2224444" y="3197721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6" name="Gerade Verbindung mit Pfeil 85"/>
            <p:cNvCxnSpPr/>
            <p:nvPr/>
          </p:nvCxnSpPr>
          <p:spPr>
            <a:xfrm>
              <a:off x="2581634" y="3376316"/>
              <a:ext cx="172170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/>
            <p:nvPr/>
          </p:nvCxnSpPr>
          <p:spPr>
            <a:xfrm rot="10800000" flipV="1">
              <a:off x="1941868" y="3376316"/>
              <a:ext cx="282576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Abgerundetes Rechteck 87"/>
          <p:cNvSpPr/>
          <p:nvPr/>
        </p:nvSpPr>
        <p:spPr>
          <a:xfrm>
            <a:off x="5500694" y="1000108"/>
            <a:ext cx="1214446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1" name="Abgerundetes Rechteck 90"/>
          <p:cNvSpPr/>
          <p:nvPr/>
        </p:nvSpPr>
        <p:spPr>
          <a:xfrm>
            <a:off x="5500694" y="4197059"/>
            <a:ext cx="1214446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7358082" y="2125571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sp>
        <p:nvSpPr>
          <p:cNvPr id="93" name="Abgerundetes Rechteck 92"/>
          <p:cNvSpPr/>
          <p:nvPr/>
        </p:nvSpPr>
        <p:spPr>
          <a:xfrm>
            <a:off x="7358082" y="4715142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grpSp>
        <p:nvGrpSpPr>
          <p:cNvPr id="149" name="Gruppieren 148"/>
          <p:cNvGrpSpPr/>
          <p:nvPr/>
        </p:nvGrpSpPr>
        <p:grpSpPr>
          <a:xfrm>
            <a:off x="1763273" y="1983275"/>
            <a:ext cx="535785" cy="1357322"/>
            <a:chOff x="1763273" y="1983275"/>
            <a:chExt cx="535785" cy="1357322"/>
          </a:xfrm>
        </p:grpSpPr>
        <p:sp>
          <p:nvSpPr>
            <p:cNvPr id="10" name="Ellipse 9"/>
            <p:cNvSpPr/>
            <p:nvPr/>
          </p:nvSpPr>
          <p:spPr>
            <a:xfrm>
              <a:off x="1941868" y="1983275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9" name="Gerade Verbindung mit Pfeil 138"/>
            <p:cNvCxnSpPr>
              <a:stCxn id="10" idx="4"/>
              <a:endCxn id="27" idx="0"/>
            </p:cNvCxnSpPr>
            <p:nvPr/>
          </p:nvCxnSpPr>
          <p:spPr>
            <a:xfrm rot="5400000">
              <a:off x="1441802" y="2661936"/>
              <a:ext cx="1000132" cy="35719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uppieren 147"/>
          <p:cNvGrpSpPr/>
          <p:nvPr/>
        </p:nvGrpSpPr>
        <p:grpSpPr>
          <a:xfrm>
            <a:off x="2246749" y="1804680"/>
            <a:ext cx="864245" cy="1393041"/>
            <a:chOff x="2246749" y="1804680"/>
            <a:chExt cx="864245" cy="1393041"/>
          </a:xfrm>
        </p:grpSpPr>
        <p:sp>
          <p:nvSpPr>
            <p:cNvPr id="16" name="Ellipse 15"/>
            <p:cNvSpPr/>
            <p:nvPr/>
          </p:nvSpPr>
          <p:spPr>
            <a:xfrm>
              <a:off x="2545915" y="1804680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Gerade Verbindung mit Pfeil 32"/>
            <p:cNvCxnSpPr>
              <a:stCxn id="16" idx="2"/>
              <a:endCxn id="10" idx="7"/>
            </p:cNvCxnSpPr>
            <p:nvPr/>
          </p:nvCxnSpPr>
          <p:spPr>
            <a:xfrm rot="10800000" flipV="1">
              <a:off x="2246749" y="1983274"/>
              <a:ext cx="299166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>
              <a:stCxn id="16" idx="6"/>
              <a:endCxn id="14" idx="1"/>
            </p:cNvCxnSpPr>
            <p:nvPr/>
          </p:nvCxnSpPr>
          <p:spPr>
            <a:xfrm>
              <a:off x="2903105" y="1983275"/>
              <a:ext cx="207889" cy="17859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Gerade Verbindung mit Pfeil 139"/>
            <p:cNvCxnSpPr>
              <a:stCxn id="16" idx="4"/>
              <a:endCxn id="12" idx="0"/>
            </p:cNvCxnSpPr>
            <p:nvPr/>
          </p:nvCxnSpPr>
          <p:spPr>
            <a:xfrm rot="5400000">
              <a:off x="2045850" y="2519060"/>
              <a:ext cx="1035851" cy="321471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uppieren 169"/>
          <p:cNvGrpSpPr/>
          <p:nvPr/>
        </p:nvGrpSpPr>
        <p:grpSpPr>
          <a:xfrm>
            <a:off x="1614045" y="3502603"/>
            <a:ext cx="1899459" cy="2252641"/>
            <a:chOff x="1614045" y="3502603"/>
            <a:chExt cx="1899459" cy="2252641"/>
          </a:xfrm>
        </p:grpSpPr>
        <p:sp>
          <p:nvSpPr>
            <p:cNvPr id="11" name="Ellipse 10"/>
            <p:cNvSpPr/>
            <p:nvPr/>
          </p:nvSpPr>
          <p:spPr>
            <a:xfrm>
              <a:off x="1614045" y="5005145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2045849" y="5398054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3156314" y="5040864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2224444" y="4862269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2581634" y="5219459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Gerade Verbindung mit Pfeil 53"/>
            <p:cNvCxnSpPr>
              <a:stCxn id="13" idx="6"/>
              <a:endCxn id="30" idx="3"/>
            </p:cNvCxnSpPr>
            <p:nvPr/>
          </p:nvCxnSpPr>
          <p:spPr>
            <a:xfrm flipV="1">
              <a:off x="2403039" y="5524340"/>
              <a:ext cx="230904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>
              <a:stCxn id="29" idx="2"/>
              <a:endCxn id="11" idx="6"/>
            </p:cNvCxnSpPr>
            <p:nvPr/>
          </p:nvCxnSpPr>
          <p:spPr>
            <a:xfrm rot="10800000" flipV="1">
              <a:off x="1971236" y="5040864"/>
              <a:ext cx="253209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>
              <a:stCxn id="11" idx="4"/>
              <a:endCxn id="13" idx="2"/>
            </p:cNvCxnSpPr>
            <p:nvPr/>
          </p:nvCxnSpPr>
          <p:spPr>
            <a:xfrm rot="16200000" flipH="1">
              <a:off x="1812087" y="5342887"/>
              <a:ext cx="214314" cy="2532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mit Pfeil 56"/>
            <p:cNvCxnSpPr/>
            <p:nvPr/>
          </p:nvCxnSpPr>
          <p:spPr>
            <a:xfrm>
              <a:off x="2581634" y="5040864"/>
              <a:ext cx="626989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/>
            <p:nvPr/>
          </p:nvCxnSpPr>
          <p:spPr>
            <a:xfrm flipV="1">
              <a:off x="2954703" y="5219459"/>
              <a:ext cx="201611" cy="14287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Gerade Verbindung mit Pfeil 153"/>
            <p:cNvCxnSpPr>
              <a:stCxn id="11" idx="0"/>
              <a:endCxn id="12" idx="3"/>
            </p:cNvCxnSpPr>
            <p:nvPr/>
          </p:nvCxnSpPr>
          <p:spPr>
            <a:xfrm rot="5400000" flipH="1" flipV="1">
              <a:off x="1283425" y="4011818"/>
              <a:ext cx="1502543" cy="484113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uppieren 168"/>
          <p:cNvGrpSpPr/>
          <p:nvPr/>
        </p:nvGrpSpPr>
        <p:grpSpPr>
          <a:xfrm>
            <a:off x="3305542" y="2414442"/>
            <a:ext cx="357190" cy="2626422"/>
            <a:chOff x="3305542" y="2414442"/>
            <a:chExt cx="357190" cy="2626422"/>
          </a:xfrm>
        </p:grpSpPr>
        <p:sp>
          <p:nvSpPr>
            <p:cNvPr id="28" name="Ellipse 27"/>
            <p:cNvSpPr/>
            <p:nvPr/>
          </p:nvSpPr>
          <p:spPr>
            <a:xfrm>
              <a:off x="3305542" y="3376316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1" name="Gerade Verbindung mit Pfeil 140"/>
            <p:cNvCxnSpPr>
              <a:stCxn id="28" idx="0"/>
              <a:endCxn id="14" idx="5"/>
            </p:cNvCxnSpPr>
            <p:nvPr/>
          </p:nvCxnSpPr>
          <p:spPr>
            <a:xfrm rot="16200000" flipV="1">
              <a:off x="2942915" y="2835093"/>
              <a:ext cx="961874" cy="120571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Gerade Verbindung mit Pfeil 156"/>
            <p:cNvCxnSpPr>
              <a:stCxn id="28" idx="4"/>
              <a:endCxn id="15" idx="0"/>
            </p:cNvCxnSpPr>
            <p:nvPr/>
          </p:nvCxnSpPr>
          <p:spPr>
            <a:xfrm rot="5400000">
              <a:off x="2755844" y="4312571"/>
              <a:ext cx="1307358" cy="14922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uppieren 167"/>
          <p:cNvGrpSpPr/>
          <p:nvPr/>
        </p:nvGrpSpPr>
        <p:grpSpPr>
          <a:xfrm>
            <a:off x="2529325" y="3519192"/>
            <a:ext cx="776217" cy="1395387"/>
            <a:chOff x="2529325" y="3519192"/>
            <a:chExt cx="776217" cy="1395387"/>
          </a:xfrm>
        </p:grpSpPr>
        <p:sp>
          <p:nvSpPr>
            <p:cNvPr id="17" name="Ellipse 16"/>
            <p:cNvSpPr/>
            <p:nvPr/>
          </p:nvSpPr>
          <p:spPr>
            <a:xfrm>
              <a:off x="2701495" y="3519192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Gerade Verbindung mit Pfeil 49"/>
            <p:cNvCxnSpPr>
              <a:stCxn id="17" idx="6"/>
              <a:endCxn id="28" idx="2"/>
            </p:cNvCxnSpPr>
            <p:nvPr/>
          </p:nvCxnSpPr>
          <p:spPr>
            <a:xfrm flipV="1">
              <a:off x="3058685" y="3554911"/>
              <a:ext cx="246857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 Verbindung mit Pfeil 163"/>
            <p:cNvCxnSpPr>
              <a:stCxn id="17" idx="4"/>
              <a:endCxn id="29" idx="7"/>
            </p:cNvCxnSpPr>
            <p:nvPr/>
          </p:nvCxnSpPr>
          <p:spPr>
            <a:xfrm rot="5400000">
              <a:off x="2185610" y="4220098"/>
              <a:ext cx="1038196" cy="35076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75" grpId="0" animBg="1"/>
      <p:bldP spid="105" grpId="0" animBg="1"/>
      <p:bldP spid="14" grpId="0" animBg="1"/>
      <p:bldP spid="107" grpId="0" animBg="1"/>
      <p:bldP spid="106" grpId="0" animBg="1"/>
      <p:bldP spid="27" grpId="0" animBg="1"/>
      <p:bldP spid="88" grpId="0" animBg="1"/>
      <p:bldP spid="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bgerundetes Rechteck 86"/>
          <p:cNvSpPr/>
          <p:nvPr/>
        </p:nvSpPr>
        <p:spPr>
          <a:xfrm>
            <a:off x="1000100" y="4197059"/>
            <a:ext cx="4357718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75" name="Abgerundetes Rechteck 74"/>
          <p:cNvSpPr/>
          <p:nvPr/>
        </p:nvSpPr>
        <p:spPr>
          <a:xfrm>
            <a:off x="1000100" y="1000108"/>
            <a:ext cx="4357718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1214414" y="1131886"/>
            <a:ext cx="2755780" cy="4826704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>
            <a:stCxn id="91" idx="1"/>
            <a:endCxn id="87" idx="3"/>
          </p:cNvCxnSpPr>
          <p:nvPr/>
        </p:nvCxnSpPr>
        <p:spPr>
          <a:xfrm rot="10800000">
            <a:off x="5357818" y="5134633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>
            <a:stCxn id="93" idx="1"/>
            <a:endCxn id="91" idx="3"/>
          </p:cNvCxnSpPr>
          <p:nvPr/>
        </p:nvCxnSpPr>
        <p:spPr>
          <a:xfrm rot="10800000">
            <a:off x="6715140" y="5134634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92" idx="1"/>
            <a:endCxn id="88" idx="3"/>
          </p:cNvCxnSpPr>
          <p:nvPr/>
        </p:nvCxnSpPr>
        <p:spPr>
          <a:xfrm rot="10800000">
            <a:off x="6715140" y="2545063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Integration with ResourceSet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Abgerundetes Rechteck 87"/>
          <p:cNvSpPr/>
          <p:nvPr/>
        </p:nvSpPr>
        <p:spPr>
          <a:xfrm>
            <a:off x="5500694" y="1000108"/>
            <a:ext cx="1214446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1" name="Abgerundetes Rechteck 90"/>
          <p:cNvSpPr/>
          <p:nvPr/>
        </p:nvSpPr>
        <p:spPr>
          <a:xfrm>
            <a:off x="5500694" y="4197059"/>
            <a:ext cx="1214446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7358082" y="2125571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sp>
        <p:nvSpPr>
          <p:cNvPr id="93" name="Abgerundetes Rechteck 92"/>
          <p:cNvSpPr/>
          <p:nvPr/>
        </p:nvSpPr>
        <p:spPr>
          <a:xfrm>
            <a:off x="7358082" y="4715142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grpSp>
        <p:nvGrpSpPr>
          <p:cNvPr id="67" name="Gruppieren 66"/>
          <p:cNvGrpSpPr/>
          <p:nvPr/>
        </p:nvGrpSpPr>
        <p:grpSpPr>
          <a:xfrm>
            <a:off x="1714480" y="1928803"/>
            <a:ext cx="2786083" cy="2456000"/>
            <a:chOff x="1714480" y="1928803"/>
            <a:chExt cx="2786083" cy="2456000"/>
          </a:xfrm>
        </p:grpSpPr>
        <p:cxnSp>
          <p:nvCxnSpPr>
            <p:cNvPr id="47" name="Gerade Verbindung mit Pfeil 46"/>
            <p:cNvCxnSpPr/>
            <p:nvPr/>
          </p:nvCxnSpPr>
          <p:spPr>
            <a:xfrm flipV="1">
              <a:off x="3500398" y="1928803"/>
              <a:ext cx="1000164" cy="785817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mit Pfeil 48"/>
            <p:cNvCxnSpPr/>
            <p:nvPr/>
          </p:nvCxnSpPr>
          <p:spPr>
            <a:xfrm rot="16200000" flipH="1">
              <a:off x="3291946" y="3176186"/>
              <a:ext cx="1417071" cy="1000163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Abgerundetes Rechteck 43"/>
            <p:cNvSpPr/>
            <p:nvPr/>
          </p:nvSpPr>
          <p:spPr>
            <a:xfrm>
              <a:off x="1714480" y="2500306"/>
              <a:ext cx="1785918" cy="753177"/>
            </a:xfrm>
            <a:prstGeom prst="roundRect">
              <a:avLst>
                <a:gd name="adj" fmla="val 9406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ViewSet</a:t>
              </a:r>
            </a:p>
          </p:txBody>
        </p:sp>
      </p:grpSp>
      <p:grpSp>
        <p:nvGrpSpPr>
          <p:cNvPr id="68" name="Gruppieren 67"/>
          <p:cNvGrpSpPr/>
          <p:nvPr/>
        </p:nvGrpSpPr>
        <p:grpSpPr>
          <a:xfrm>
            <a:off x="428596" y="1489073"/>
            <a:ext cx="1785918" cy="1478657"/>
            <a:chOff x="1714480" y="3857628"/>
            <a:chExt cx="1785918" cy="1478657"/>
          </a:xfrm>
        </p:grpSpPr>
        <p:cxnSp>
          <p:nvCxnSpPr>
            <p:cNvPr id="58" name="Gerade Verbindung mit Pfeil 57"/>
            <p:cNvCxnSpPr/>
            <p:nvPr/>
          </p:nvCxnSpPr>
          <p:spPr>
            <a:xfrm rot="16200000" flipH="1">
              <a:off x="2887657" y="4937826"/>
              <a:ext cx="725481" cy="71438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/>
            <p:cNvCxnSpPr/>
            <p:nvPr/>
          </p:nvCxnSpPr>
          <p:spPr>
            <a:xfrm rot="5400000">
              <a:off x="1566054" y="4902107"/>
              <a:ext cx="725481" cy="142876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bgerundetes Rechteck 44"/>
            <p:cNvSpPr/>
            <p:nvPr/>
          </p:nvSpPr>
          <p:spPr>
            <a:xfrm>
              <a:off x="1714480" y="3857628"/>
              <a:ext cx="1785918" cy="753177"/>
            </a:xfrm>
            <a:prstGeom prst="roundRect">
              <a:avLst>
                <a:gd name="adj" fmla="val 9406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XATransaction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Abgerundetes Rechteck 86"/>
          <p:cNvSpPr/>
          <p:nvPr/>
        </p:nvSpPr>
        <p:spPr>
          <a:xfrm>
            <a:off x="1000100" y="4197059"/>
            <a:ext cx="4357718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75" name="Abgerundetes Rechteck 74"/>
          <p:cNvSpPr/>
          <p:nvPr/>
        </p:nvSpPr>
        <p:spPr>
          <a:xfrm>
            <a:off x="1000100" y="1000108"/>
            <a:ext cx="4357718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115" name="Abgerundetes Rechteck 114"/>
          <p:cNvSpPr/>
          <p:nvPr/>
        </p:nvSpPr>
        <p:spPr>
          <a:xfrm>
            <a:off x="1214414" y="1131886"/>
            <a:ext cx="2755780" cy="4826704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>
            <a:stCxn id="91" idx="1"/>
            <a:endCxn id="87" idx="3"/>
          </p:cNvCxnSpPr>
          <p:nvPr/>
        </p:nvCxnSpPr>
        <p:spPr>
          <a:xfrm rot="10800000">
            <a:off x="5357818" y="5134633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92" idx="1"/>
            <a:endCxn id="88" idx="3"/>
          </p:cNvCxnSpPr>
          <p:nvPr/>
        </p:nvCxnSpPr>
        <p:spPr>
          <a:xfrm rot="10800000">
            <a:off x="6715140" y="2545063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>
            <a:normAutofit fontScale="90000"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Each Repository Once per ViewSet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Abgerundetes Rechteck 87"/>
          <p:cNvSpPr/>
          <p:nvPr/>
        </p:nvSpPr>
        <p:spPr>
          <a:xfrm>
            <a:off x="5500694" y="1000108"/>
            <a:ext cx="1214446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1" name="Abgerundetes Rechteck 90"/>
          <p:cNvSpPr/>
          <p:nvPr/>
        </p:nvSpPr>
        <p:spPr>
          <a:xfrm>
            <a:off x="5500694" y="4197059"/>
            <a:ext cx="1214446" cy="187514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7358082" y="2125571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grpSp>
        <p:nvGrpSpPr>
          <p:cNvPr id="29" name="Gruppieren 28"/>
          <p:cNvGrpSpPr/>
          <p:nvPr/>
        </p:nvGrpSpPr>
        <p:grpSpPr>
          <a:xfrm>
            <a:off x="1714480" y="1928803"/>
            <a:ext cx="2786083" cy="2456000"/>
            <a:chOff x="1714480" y="1928803"/>
            <a:chExt cx="2786083" cy="2456000"/>
          </a:xfrm>
        </p:grpSpPr>
        <p:cxnSp>
          <p:nvCxnSpPr>
            <p:cNvPr id="30" name="Gerade Verbindung mit Pfeil 29"/>
            <p:cNvCxnSpPr/>
            <p:nvPr/>
          </p:nvCxnSpPr>
          <p:spPr>
            <a:xfrm flipV="1">
              <a:off x="3500398" y="1928803"/>
              <a:ext cx="1000164" cy="785817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/>
            <p:cNvCxnSpPr/>
            <p:nvPr/>
          </p:nvCxnSpPr>
          <p:spPr>
            <a:xfrm rot="16200000" flipH="1">
              <a:off x="3291946" y="3176186"/>
              <a:ext cx="1417071" cy="1000163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Abgerundetes Rechteck 31"/>
            <p:cNvSpPr/>
            <p:nvPr/>
          </p:nvSpPr>
          <p:spPr>
            <a:xfrm>
              <a:off x="1714480" y="2500306"/>
              <a:ext cx="1785918" cy="753177"/>
            </a:xfrm>
            <a:prstGeom prst="roundRect">
              <a:avLst>
                <a:gd name="adj" fmla="val 9406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ViewSet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2122492" y="2407151"/>
            <a:ext cx="1235063" cy="1164725"/>
            <a:chOff x="7480341" y="3500441"/>
            <a:chExt cx="1235063" cy="1164725"/>
          </a:xfrm>
        </p:grpSpPr>
        <p:sp>
          <p:nvSpPr>
            <p:cNvPr id="25" name="Freihandform 24"/>
            <p:cNvSpPr/>
            <p:nvPr/>
          </p:nvSpPr>
          <p:spPr>
            <a:xfrm>
              <a:off x="7480341" y="3542802"/>
              <a:ext cx="1112805" cy="1068003"/>
            </a:xfrm>
            <a:custGeom>
              <a:avLst/>
              <a:gdLst>
                <a:gd name="connsiteX0" fmla="*/ 0 w 1112805"/>
                <a:gd name="connsiteY0" fmla="*/ 3701 h 1068003"/>
                <a:gd name="connsiteX1" fmla="*/ 104931 w 1112805"/>
                <a:gd name="connsiteY1" fmla="*/ 56167 h 1068003"/>
                <a:gd name="connsiteX2" fmla="*/ 142406 w 1112805"/>
                <a:gd name="connsiteY2" fmla="*/ 71157 h 1068003"/>
                <a:gd name="connsiteX3" fmla="*/ 172386 w 1112805"/>
                <a:gd name="connsiteY3" fmla="*/ 86147 h 1068003"/>
                <a:gd name="connsiteX4" fmla="*/ 224852 w 1112805"/>
                <a:gd name="connsiteY4" fmla="*/ 101137 h 1068003"/>
                <a:gd name="connsiteX5" fmla="*/ 292308 w 1112805"/>
                <a:gd name="connsiteY5" fmla="*/ 131118 h 1068003"/>
                <a:gd name="connsiteX6" fmla="*/ 314793 w 1112805"/>
                <a:gd name="connsiteY6" fmla="*/ 138613 h 1068003"/>
                <a:gd name="connsiteX7" fmla="*/ 337278 w 1112805"/>
                <a:gd name="connsiteY7" fmla="*/ 146108 h 1068003"/>
                <a:gd name="connsiteX8" fmla="*/ 382249 w 1112805"/>
                <a:gd name="connsiteY8" fmla="*/ 176088 h 1068003"/>
                <a:gd name="connsiteX9" fmla="*/ 427219 w 1112805"/>
                <a:gd name="connsiteY9" fmla="*/ 191078 h 1068003"/>
                <a:gd name="connsiteX10" fmla="*/ 457200 w 1112805"/>
                <a:gd name="connsiteY10" fmla="*/ 221059 h 1068003"/>
                <a:gd name="connsiteX11" fmla="*/ 532150 w 1112805"/>
                <a:gd name="connsiteY11" fmla="*/ 273524 h 1068003"/>
                <a:gd name="connsiteX12" fmla="*/ 562131 w 1112805"/>
                <a:gd name="connsiteY12" fmla="*/ 303505 h 1068003"/>
                <a:gd name="connsiteX13" fmla="*/ 592111 w 1112805"/>
                <a:gd name="connsiteY13" fmla="*/ 348475 h 1068003"/>
                <a:gd name="connsiteX14" fmla="*/ 629586 w 1112805"/>
                <a:gd name="connsiteY14" fmla="*/ 385951 h 1068003"/>
                <a:gd name="connsiteX15" fmla="*/ 667062 w 1112805"/>
                <a:gd name="connsiteY15" fmla="*/ 430921 h 1068003"/>
                <a:gd name="connsiteX16" fmla="*/ 697042 w 1112805"/>
                <a:gd name="connsiteY16" fmla="*/ 475892 h 1068003"/>
                <a:gd name="connsiteX17" fmla="*/ 719527 w 1112805"/>
                <a:gd name="connsiteY17" fmla="*/ 498377 h 1068003"/>
                <a:gd name="connsiteX18" fmla="*/ 734518 w 1112805"/>
                <a:gd name="connsiteY18" fmla="*/ 520862 h 1068003"/>
                <a:gd name="connsiteX19" fmla="*/ 757003 w 1112805"/>
                <a:gd name="connsiteY19" fmla="*/ 550842 h 1068003"/>
                <a:gd name="connsiteX20" fmla="*/ 771993 w 1112805"/>
                <a:gd name="connsiteY20" fmla="*/ 573328 h 1068003"/>
                <a:gd name="connsiteX21" fmla="*/ 824459 w 1112805"/>
                <a:gd name="connsiteY21" fmla="*/ 625793 h 1068003"/>
                <a:gd name="connsiteX22" fmla="*/ 846944 w 1112805"/>
                <a:gd name="connsiteY22" fmla="*/ 655773 h 1068003"/>
                <a:gd name="connsiteX23" fmla="*/ 891914 w 1112805"/>
                <a:gd name="connsiteY23" fmla="*/ 685754 h 1068003"/>
                <a:gd name="connsiteX24" fmla="*/ 929390 w 1112805"/>
                <a:gd name="connsiteY24" fmla="*/ 730724 h 1068003"/>
                <a:gd name="connsiteX25" fmla="*/ 951875 w 1112805"/>
                <a:gd name="connsiteY25" fmla="*/ 760705 h 1068003"/>
                <a:gd name="connsiteX26" fmla="*/ 966865 w 1112805"/>
                <a:gd name="connsiteY26" fmla="*/ 790685 h 1068003"/>
                <a:gd name="connsiteX27" fmla="*/ 989350 w 1112805"/>
                <a:gd name="connsiteY27" fmla="*/ 813170 h 1068003"/>
                <a:gd name="connsiteX28" fmla="*/ 1004341 w 1112805"/>
                <a:gd name="connsiteY28" fmla="*/ 835655 h 1068003"/>
                <a:gd name="connsiteX29" fmla="*/ 1056806 w 1112805"/>
                <a:gd name="connsiteY29" fmla="*/ 903111 h 1068003"/>
                <a:gd name="connsiteX30" fmla="*/ 1071796 w 1112805"/>
                <a:gd name="connsiteY30" fmla="*/ 925596 h 1068003"/>
                <a:gd name="connsiteX31" fmla="*/ 1086786 w 1112805"/>
                <a:gd name="connsiteY31" fmla="*/ 970567 h 1068003"/>
                <a:gd name="connsiteX32" fmla="*/ 1101777 w 1112805"/>
                <a:gd name="connsiteY32" fmla="*/ 1030528 h 1068003"/>
                <a:gd name="connsiteX33" fmla="*/ 1101777 w 1112805"/>
                <a:gd name="connsiteY33" fmla="*/ 1068003 h 106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12805" h="1068003">
                  <a:moveTo>
                    <a:pt x="0" y="3701"/>
                  </a:moveTo>
                  <a:cubicBezTo>
                    <a:pt x="88080" y="33063"/>
                    <a:pt x="619" y="0"/>
                    <a:pt x="104931" y="56167"/>
                  </a:cubicBezTo>
                  <a:cubicBezTo>
                    <a:pt x="116777" y="62545"/>
                    <a:pt x="130112" y="65693"/>
                    <a:pt x="142406" y="71157"/>
                  </a:cubicBezTo>
                  <a:cubicBezTo>
                    <a:pt x="152616" y="75695"/>
                    <a:pt x="162116" y="81746"/>
                    <a:pt x="172386" y="86147"/>
                  </a:cubicBezTo>
                  <a:cubicBezTo>
                    <a:pt x="187438" y="92598"/>
                    <a:pt x="209641" y="97334"/>
                    <a:pt x="224852" y="101137"/>
                  </a:cubicBezTo>
                  <a:cubicBezTo>
                    <a:pt x="260484" y="124893"/>
                    <a:pt x="238791" y="113279"/>
                    <a:pt x="292308" y="131118"/>
                  </a:cubicBezTo>
                  <a:lnTo>
                    <a:pt x="314793" y="138613"/>
                  </a:lnTo>
                  <a:cubicBezTo>
                    <a:pt x="322288" y="141111"/>
                    <a:pt x="330704" y="141726"/>
                    <a:pt x="337278" y="146108"/>
                  </a:cubicBezTo>
                  <a:cubicBezTo>
                    <a:pt x="352268" y="156101"/>
                    <a:pt x="365158" y="170391"/>
                    <a:pt x="382249" y="176088"/>
                  </a:cubicBezTo>
                  <a:lnTo>
                    <a:pt x="427219" y="191078"/>
                  </a:lnTo>
                  <a:cubicBezTo>
                    <a:pt x="437213" y="201072"/>
                    <a:pt x="445440" y="213219"/>
                    <a:pt x="457200" y="221059"/>
                  </a:cubicBezTo>
                  <a:cubicBezTo>
                    <a:pt x="474149" y="232358"/>
                    <a:pt x="514393" y="257987"/>
                    <a:pt x="532150" y="273524"/>
                  </a:cubicBezTo>
                  <a:cubicBezTo>
                    <a:pt x="542786" y="282831"/>
                    <a:pt x="554291" y="291745"/>
                    <a:pt x="562131" y="303505"/>
                  </a:cubicBezTo>
                  <a:cubicBezTo>
                    <a:pt x="572124" y="318495"/>
                    <a:pt x="579372" y="335736"/>
                    <a:pt x="592111" y="348475"/>
                  </a:cubicBezTo>
                  <a:cubicBezTo>
                    <a:pt x="604603" y="360967"/>
                    <a:pt x="619786" y="371252"/>
                    <a:pt x="629586" y="385951"/>
                  </a:cubicBezTo>
                  <a:cubicBezTo>
                    <a:pt x="683174" y="466327"/>
                    <a:pt x="599711" y="344325"/>
                    <a:pt x="667062" y="430921"/>
                  </a:cubicBezTo>
                  <a:cubicBezTo>
                    <a:pt x="678123" y="445142"/>
                    <a:pt x="684303" y="463153"/>
                    <a:pt x="697042" y="475892"/>
                  </a:cubicBezTo>
                  <a:cubicBezTo>
                    <a:pt x="704537" y="483387"/>
                    <a:pt x="712741" y="490234"/>
                    <a:pt x="719527" y="498377"/>
                  </a:cubicBezTo>
                  <a:cubicBezTo>
                    <a:pt x="725294" y="505297"/>
                    <a:pt x="729282" y="513532"/>
                    <a:pt x="734518" y="520862"/>
                  </a:cubicBezTo>
                  <a:cubicBezTo>
                    <a:pt x="741779" y="531027"/>
                    <a:pt x="749742" y="540677"/>
                    <a:pt x="757003" y="550842"/>
                  </a:cubicBezTo>
                  <a:cubicBezTo>
                    <a:pt x="762239" y="558172"/>
                    <a:pt x="765967" y="566632"/>
                    <a:pt x="771993" y="573328"/>
                  </a:cubicBezTo>
                  <a:cubicBezTo>
                    <a:pt x="788538" y="591711"/>
                    <a:pt x="809620" y="606007"/>
                    <a:pt x="824459" y="625793"/>
                  </a:cubicBezTo>
                  <a:cubicBezTo>
                    <a:pt x="831954" y="635786"/>
                    <a:pt x="837608" y="647474"/>
                    <a:pt x="846944" y="655773"/>
                  </a:cubicBezTo>
                  <a:cubicBezTo>
                    <a:pt x="860409" y="667742"/>
                    <a:pt x="879175" y="673015"/>
                    <a:pt x="891914" y="685754"/>
                  </a:cubicBezTo>
                  <a:cubicBezTo>
                    <a:pt x="926906" y="720745"/>
                    <a:pt x="903305" y="694205"/>
                    <a:pt x="929390" y="730724"/>
                  </a:cubicBezTo>
                  <a:cubicBezTo>
                    <a:pt x="936651" y="740889"/>
                    <a:pt x="945254" y="750112"/>
                    <a:pt x="951875" y="760705"/>
                  </a:cubicBezTo>
                  <a:cubicBezTo>
                    <a:pt x="957797" y="770180"/>
                    <a:pt x="960371" y="781593"/>
                    <a:pt x="966865" y="790685"/>
                  </a:cubicBezTo>
                  <a:cubicBezTo>
                    <a:pt x="973026" y="799310"/>
                    <a:pt x="982564" y="805027"/>
                    <a:pt x="989350" y="813170"/>
                  </a:cubicBezTo>
                  <a:cubicBezTo>
                    <a:pt x="995117" y="820090"/>
                    <a:pt x="998574" y="828735"/>
                    <a:pt x="1004341" y="835655"/>
                  </a:cubicBezTo>
                  <a:cubicBezTo>
                    <a:pt x="1063041" y="906095"/>
                    <a:pt x="981045" y="789470"/>
                    <a:pt x="1056806" y="903111"/>
                  </a:cubicBezTo>
                  <a:lnTo>
                    <a:pt x="1071796" y="925596"/>
                  </a:lnTo>
                  <a:cubicBezTo>
                    <a:pt x="1076793" y="940586"/>
                    <a:pt x="1082953" y="955238"/>
                    <a:pt x="1086786" y="970567"/>
                  </a:cubicBezTo>
                  <a:cubicBezTo>
                    <a:pt x="1091783" y="990554"/>
                    <a:pt x="1095262" y="1010983"/>
                    <a:pt x="1101777" y="1030528"/>
                  </a:cubicBezTo>
                  <a:cubicBezTo>
                    <a:pt x="1111039" y="1058313"/>
                    <a:pt x="1112805" y="1045947"/>
                    <a:pt x="1101777" y="1068003"/>
                  </a:cubicBez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Freihandform 26"/>
            <p:cNvSpPr/>
            <p:nvPr/>
          </p:nvSpPr>
          <p:spPr>
            <a:xfrm>
              <a:off x="7480956" y="3500441"/>
              <a:ext cx="1234448" cy="1164725"/>
            </a:xfrm>
            <a:custGeom>
              <a:avLst/>
              <a:gdLst>
                <a:gd name="connsiteX0" fmla="*/ 35235 w 1234448"/>
                <a:gd name="connsiteY0" fmla="*/ 1139253 h 1164725"/>
                <a:gd name="connsiteX1" fmla="*/ 42730 w 1234448"/>
                <a:gd name="connsiteY1" fmla="*/ 1109272 h 1164725"/>
                <a:gd name="connsiteX2" fmla="*/ 567386 w 1234448"/>
                <a:gd name="connsiteY2" fmla="*/ 374754 h 1164725"/>
                <a:gd name="connsiteX3" fmla="*/ 732278 w 1234448"/>
                <a:gd name="connsiteY3" fmla="*/ 239843 h 1164725"/>
                <a:gd name="connsiteX4" fmla="*/ 957130 w 1234448"/>
                <a:gd name="connsiteY4" fmla="*/ 97436 h 1164725"/>
                <a:gd name="connsiteX5" fmla="*/ 1107032 w 1234448"/>
                <a:gd name="connsiteY5" fmla="*/ 29980 h 1164725"/>
                <a:gd name="connsiteX6" fmla="*/ 1137012 w 1234448"/>
                <a:gd name="connsiteY6" fmla="*/ 14990 h 1164725"/>
                <a:gd name="connsiteX7" fmla="*/ 1234448 w 1234448"/>
                <a:gd name="connsiteY7" fmla="*/ 7495 h 1164725"/>
                <a:gd name="connsiteX8" fmla="*/ 1211963 w 1234448"/>
                <a:gd name="connsiteY8" fmla="*/ 0 h 116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4448" h="1164725">
                  <a:moveTo>
                    <a:pt x="35235" y="1139253"/>
                  </a:moveTo>
                  <a:cubicBezTo>
                    <a:pt x="0" y="1162743"/>
                    <a:pt x="3273" y="1164725"/>
                    <a:pt x="42730" y="1109272"/>
                  </a:cubicBezTo>
                  <a:cubicBezTo>
                    <a:pt x="217169" y="864114"/>
                    <a:pt x="334514" y="565285"/>
                    <a:pt x="567386" y="374754"/>
                  </a:cubicBezTo>
                  <a:cubicBezTo>
                    <a:pt x="622350" y="329784"/>
                    <a:pt x="674099" y="280569"/>
                    <a:pt x="732278" y="239843"/>
                  </a:cubicBezTo>
                  <a:cubicBezTo>
                    <a:pt x="808895" y="186210"/>
                    <a:pt x="869109" y="141446"/>
                    <a:pt x="957130" y="97436"/>
                  </a:cubicBezTo>
                  <a:cubicBezTo>
                    <a:pt x="1071502" y="40251"/>
                    <a:pt x="959603" y="94481"/>
                    <a:pt x="1107032" y="29980"/>
                  </a:cubicBezTo>
                  <a:cubicBezTo>
                    <a:pt x="1117268" y="25502"/>
                    <a:pt x="1126009" y="16932"/>
                    <a:pt x="1137012" y="14990"/>
                  </a:cubicBezTo>
                  <a:cubicBezTo>
                    <a:pt x="1169091" y="9329"/>
                    <a:pt x="1201969" y="9993"/>
                    <a:pt x="1234448" y="7495"/>
                  </a:cubicBezTo>
                  <a:lnTo>
                    <a:pt x="1211963" y="0"/>
                  </a:ln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428596" y="1489073"/>
            <a:ext cx="1785918" cy="1478657"/>
            <a:chOff x="1714480" y="3857628"/>
            <a:chExt cx="1785918" cy="1478657"/>
          </a:xfrm>
        </p:grpSpPr>
        <p:cxnSp>
          <p:nvCxnSpPr>
            <p:cNvPr id="38" name="Gerade Verbindung mit Pfeil 37"/>
            <p:cNvCxnSpPr/>
            <p:nvPr/>
          </p:nvCxnSpPr>
          <p:spPr>
            <a:xfrm rot="16200000" flipH="1">
              <a:off x="2887657" y="4937826"/>
              <a:ext cx="725481" cy="71438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rot="5400000">
              <a:off x="1566054" y="4902107"/>
              <a:ext cx="725481" cy="142876"/>
            </a:xfrm>
            <a:prstGeom prst="straightConnector1">
              <a:avLst/>
            </a:prstGeom>
            <a:ln w="4445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Abgerundetes Rechteck 39"/>
            <p:cNvSpPr/>
            <p:nvPr/>
          </p:nvSpPr>
          <p:spPr>
            <a:xfrm>
              <a:off x="1714480" y="3857628"/>
              <a:ext cx="1785918" cy="753177"/>
            </a:xfrm>
            <a:prstGeom prst="roundRect">
              <a:avLst>
                <a:gd name="adj" fmla="val 9406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XATransaction</a:t>
              </a:r>
            </a:p>
          </p:txBody>
        </p:sp>
      </p:grpSp>
      <p:cxnSp>
        <p:nvCxnSpPr>
          <p:cNvPr id="26" name="Gerade Verbindung 101"/>
          <p:cNvCxnSpPr/>
          <p:nvPr/>
        </p:nvCxnSpPr>
        <p:spPr>
          <a:xfrm rot="5400000">
            <a:off x="6292491" y="3390381"/>
            <a:ext cx="2166902" cy="1321603"/>
          </a:xfrm>
          <a:prstGeom prst="bentConnector2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bgerundetes Rechteck 74"/>
          <p:cNvSpPr/>
          <p:nvPr/>
        </p:nvSpPr>
        <p:spPr>
          <a:xfrm>
            <a:off x="1000100" y="2122393"/>
            <a:ext cx="4357718" cy="845338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92" idx="1"/>
            <a:endCxn id="88" idx="3"/>
          </p:cNvCxnSpPr>
          <p:nvPr/>
        </p:nvCxnSpPr>
        <p:spPr>
          <a:xfrm rot="10800000">
            <a:off x="6715140" y="2545063"/>
            <a:ext cx="642942" cy="158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Multiple Views per Session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Abgerundetes Rechteck 87"/>
          <p:cNvSpPr/>
          <p:nvPr/>
        </p:nvSpPr>
        <p:spPr>
          <a:xfrm>
            <a:off x="5500694" y="1000108"/>
            <a:ext cx="1214446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7358082" y="2125571"/>
            <a:ext cx="1357322" cy="842160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Repository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1000100" y="1000108"/>
            <a:ext cx="4357718" cy="845338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</p:txBody>
      </p:sp>
      <p:cxnSp>
        <p:nvCxnSpPr>
          <p:cNvPr id="40" name="Gerade Verbindung 39"/>
          <p:cNvCxnSpPr>
            <a:endCxn id="39" idx="3"/>
          </p:cNvCxnSpPr>
          <p:nvPr/>
        </p:nvCxnSpPr>
        <p:spPr>
          <a:xfrm rot="10800000">
            <a:off x="5357818" y="1422777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bgerundetes Rechteck 40"/>
          <p:cNvSpPr/>
          <p:nvPr/>
        </p:nvSpPr>
        <p:spPr>
          <a:xfrm>
            <a:off x="1000100" y="3244677"/>
            <a:ext cx="4357718" cy="845338"/>
          </a:xfrm>
          <a:prstGeom prst="roundRect">
            <a:avLst>
              <a:gd name="adj" fmla="val 80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cxnSp>
        <p:nvCxnSpPr>
          <p:cNvPr id="42" name="Gerade Verbindung 41"/>
          <p:cNvCxnSpPr>
            <a:endCxn id="41" idx="3"/>
          </p:cNvCxnSpPr>
          <p:nvPr/>
        </p:nvCxnSpPr>
        <p:spPr>
          <a:xfrm rot="10800000">
            <a:off x="5357818" y="3667346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endCxn id="24" idx="10"/>
          </p:cNvCxnSpPr>
          <p:nvPr/>
        </p:nvCxnSpPr>
        <p:spPr>
          <a:xfrm rot="16200000" flipV="1">
            <a:off x="200985" y="2790830"/>
            <a:ext cx="3223853" cy="517527"/>
          </a:xfrm>
          <a:prstGeom prst="straightConnector1">
            <a:avLst/>
          </a:prstGeom>
          <a:ln w="444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rot="5400000" flipH="1" flipV="1">
            <a:off x="2931907" y="3950119"/>
            <a:ext cx="994172" cy="428630"/>
          </a:xfrm>
          <a:prstGeom prst="straightConnector1">
            <a:avLst/>
          </a:prstGeom>
          <a:ln w="444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>
            <a:stCxn id="17" idx="0"/>
          </p:cNvCxnSpPr>
          <p:nvPr/>
        </p:nvCxnSpPr>
        <p:spPr>
          <a:xfrm rot="5400000" flipH="1" flipV="1">
            <a:off x="1550402" y="3604483"/>
            <a:ext cx="2114072" cy="1"/>
          </a:xfrm>
          <a:prstGeom prst="straightConnector1">
            <a:avLst/>
          </a:prstGeom>
          <a:ln w="444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ieren 22"/>
          <p:cNvGrpSpPr/>
          <p:nvPr/>
        </p:nvGrpSpPr>
        <p:grpSpPr>
          <a:xfrm>
            <a:off x="1096947" y="1174247"/>
            <a:ext cx="1235063" cy="1164725"/>
            <a:chOff x="7480341" y="3500441"/>
            <a:chExt cx="1235063" cy="1164725"/>
          </a:xfrm>
        </p:grpSpPr>
        <p:sp>
          <p:nvSpPr>
            <p:cNvPr id="24" name="Freihandform 23"/>
            <p:cNvSpPr/>
            <p:nvPr/>
          </p:nvSpPr>
          <p:spPr>
            <a:xfrm>
              <a:off x="7480341" y="3542802"/>
              <a:ext cx="1112805" cy="1068003"/>
            </a:xfrm>
            <a:custGeom>
              <a:avLst/>
              <a:gdLst>
                <a:gd name="connsiteX0" fmla="*/ 0 w 1112805"/>
                <a:gd name="connsiteY0" fmla="*/ 3701 h 1068003"/>
                <a:gd name="connsiteX1" fmla="*/ 104931 w 1112805"/>
                <a:gd name="connsiteY1" fmla="*/ 56167 h 1068003"/>
                <a:gd name="connsiteX2" fmla="*/ 142406 w 1112805"/>
                <a:gd name="connsiteY2" fmla="*/ 71157 h 1068003"/>
                <a:gd name="connsiteX3" fmla="*/ 172386 w 1112805"/>
                <a:gd name="connsiteY3" fmla="*/ 86147 h 1068003"/>
                <a:gd name="connsiteX4" fmla="*/ 224852 w 1112805"/>
                <a:gd name="connsiteY4" fmla="*/ 101137 h 1068003"/>
                <a:gd name="connsiteX5" fmla="*/ 292308 w 1112805"/>
                <a:gd name="connsiteY5" fmla="*/ 131118 h 1068003"/>
                <a:gd name="connsiteX6" fmla="*/ 314793 w 1112805"/>
                <a:gd name="connsiteY6" fmla="*/ 138613 h 1068003"/>
                <a:gd name="connsiteX7" fmla="*/ 337278 w 1112805"/>
                <a:gd name="connsiteY7" fmla="*/ 146108 h 1068003"/>
                <a:gd name="connsiteX8" fmla="*/ 382249 w 1112805"/>
                <a:gd name="connsiteY8" fmla="*/ 176088 h 1068003"/>
                <a:gd name="connsiteX9" fmla="*/ 427219 w 1112805"/>
                <a:gd name="connsiteY9" fmla="*/ 191078 h 1068003"/>
                <a:gd name="connsiteX10" fmla="*/ 457200 w 1112805"/>
                <a:gd name="connsiteY10" fmla="*/ 221059 h 1068003"/>
                <a:gd name="connsiteX11" fmla="*/ 532150 w 1112805"/>
                <a:gd name="connsiteY11" fmla="*/ 273524 h 1068003"/>
                <a:gd name="connsiteX12" fmla="*/ 562131 w 1112805"/>
                <a:gd name="connsiteY12" fmla="*/ 303505 h 1068003"/>
                <a:gd name="connsiteX13" fmla="*/ 592111 w 1112805"/>
                <a:gd name="connsiteY13" fmla="*/ 348475 h 1068003"/>
                <a:gd name="connsiteX14" fmla="*/ 629586 w 1112805"/>
                <a:gd name="connsiteY14" fmla="*/ 385951 h 1068003"/>
                <a:gd name="connsiteX15" fmla="*/ 667062 w 1112805"/>
                <a:gd name="connsiteY15" fmla="*/ 430921 h 1068003"/>
                <a:gd name="connsiteX16" fmla="*/ 697042 w 1112805"/>
                <a:gd name="connsiteY16" fmla="*/ 475892 h 1068003"/>
                <a:gd name="connsiteX17" fmla="*/ 719527 w 1112805"/>
                <a:gd name="connsiteY17" fmla="*/ 498377 h 1068003"/>
                <a:gd name="connsiteX18" fmla="*/ 734518 w 1112805"/>
                <a:gd name="connsiteY18" fmla="*/ 520862 h 1068003"/>
                <a:gd name="connsiteX19" fmla="*/ 757003 w 1112805"/>
                <a:gd name="connsiteY19" fmla="*/ 550842 h 1068003"/>
                <a:gd name="connsiteX20" fmla="*/ 771993 w 1112805"/>
                <a:gd name="connsiteY20" fmla="*/ 573328 h 1068003"/>
                <a:gd name="connsiteX21" fmla="*/ 824459 w 1112805"/>
                <a:gd name="connsiteY21" fmla="*/ 625793 h 1068003"/>
                <a:gd name="connsiteX22" fmla="*/ 846944 w 1112805"/>
                <a:gd name="connsiteY22" fmla="*/ 655773 h 1068003"/>
                <a:gd name="connsiteX23" fmla="*/ 891914 w 1112805"/>
                <a:gd name="connsiteY23" fmla="*/ 685754 h 1068003"/>
                <a:gd name="connsiteX24" fmla="*/ 929390 w 1112805"/>
                <a:gd name="connsiteY24" fmla="*/ 730724 h 1068003"/>
                <a:gd name="connsiteX25" fmla="*/ 951875 w 1112805"/>
                <a:gd name="connsiteY25" fmla="*/ 760705 h 1068003"/>
                <a:gd name="connsiteX26" fmla="*/ 966865 w 1112805"/>
                <a:gd name="connsiteY26" fmla="*/ 790685 h 1068003"/>
                <a:gd name="connsiteX27" fmla="*/ 989350 w 1112805"/>
                <a:gd name="connsiteY27" fmla="*/ 813170 h 1068003"/>
                <a:gd name="connsiteX28" fmla="*/ 1004341 w 1112805"/>
                <a:gd name="connsiteY28" fmla="*/ 835655 h 1068003"/>
                <a:gd name="connsiteX29" fmla="*/ 1056806 w 1112805"/>
                <a:gd name="connsiteY29" fmla="*/ 903111 h 1068003"/>
                <a:gd name="connsiteX30" fmla="*/ 1071796 w 1112805"/>
                <a:gd name="connsiteY30" fmla="*/ 925596 h 1068003"/>
                <a:gd name="connsiteX31" fmla="*/ 1086786 w 1112805"/>
                <a:gd name="connsiteY31" fmla="*/ 970567 h 1068003"/>
                <a:gd name="connsiteX32" fmla="*/ 1101777 w 1112805"/>
                <a:gd name="connsiteY32" fmla="*/ 1030528 h 1068003"/>
                <a:gd name="connsiteX33" fmla="*/ 1101777 w 1112805"/>
                <a:gd name="connsiteY33" fmla="*/ 1068003 h 106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12805" h="1068003">
                  <a:moveTo>
                    <a:pt x="0" y="3701"/>
                  </a:moveTo>
                  <a:cubicBezTo>
                    <a:pt x="88080" y="33063"/>
                    <a:pt x="619" y="0"/>
                    <a:pt x="104931" y="56167"/>
                  </a:cubicBezTo>
                  <a:cubicBezTo>
                    <a:pt x="116777" y="62545"/>
                    <a:pt x="130112" y="65693"/>
                    <a:pt x="142406" y="71157"/>
                  </a:cubicBezTo>
                  <a:cubicBezTo>
                    <a:pt x="152616" y="75695"/>
                    <a:pt x="162116" y="81746"/>
                    <a:pt x="172386" y="86147"/>
                  </a:cubicBezTo>
                  <a:cubicBezTo>
                    <a:pt x="187438" y="92598"/>
                    <a:pt x="209641" y="97334"/>
                    <a:pt x="224852" y="101137"/>
                  </a:cubicBezTo>
                  <a:cubicBezTo>
                    <a:pt x="260484" y="124893"/>
                    <a:pt x="238791" y="113279"/>
                    <a:pt x="292308" y="131118"/>
                  </a:cubicBezTo>
                  <a:lnTo>
                    <a:pt x="314793" y="138613"/>
                  </a:lnTo>
                  <a:cubicBezTo>
                    <a:pt x="322288" y="141111"/>
                    <a:pt x="330704" y="141726"/>
                    <a:pt x="337278" y="146108"/>
                  </a:cubicBezTo>
                  <a:cubicBezTo>
                    <a:pt x="352268" y="156101"/>
                    <a:pt x="365158" y="170391"/>
                    <a:pt x="382249" y="176088"/>
                  </a:cubicBezTo>
                  <a:lnTo>
                    <a:pt x="427219" y="191078"/>
                  </a:lnTo>
                  <a:cubicBezTo>
                    <a:pt x="437213" y="201072"/>
                    <a:pt x="445440" y="213219"/>
                    <a:pt x="457200" y="221059"/>
                  </a:cubicBezTo>
                  <a:cubicBezTo>
                    <a:pt x="474149" y="232358"/>
                    <a:pt x="514393" y="257987"/>
                    <a:pt x="532150" y="273524"/>
                  </a:cubicBezTo>
                  <a:cubicBezTo>
                    <a:pt x="542786" y="282831"/>
                    <a:pt x="554291" y="291745"/>
                    <a:pt x="562131" y="303505"/>
                  </a:cubicBezTo>
                  <a:cubicBezTo>
                    <a:pt x="572124" y="318495"/>
                    <a:pt x="579372" y="335736"/>
                    <a:pt x="592111" y="348475"/>
                  </a:cubicBezTo>
                  <a:cubicBezTo>
                    <a:pt x="604603" y="360967"/>
                    <a:pt x="619786" y="371252"/>
                    <a:pt x="629586" y="385951"/>
                  </a:cubicBezTo>
                  <a:cubicBezTo>
                    <a:pt x="683174" y="466327"/>
                    <a:pt x="599711" y="344325"/>
                    <a:pt x="667062" y="430921"/>
                  </a:cubicBezTo>
                  <a:cubicBezTo>
                    <a:pt x="678123" y="445142"/>
                    <a:pt x="684303" y="463153"/>
                    <a:pt x="697042" y="475892"/>
                  </a:cubicBezTo>
                  <a:cubicBezTo>
                    <a:pt x="704537" y="483387"/>
                    <a:pt x="712741" y="490234"/>
                    <a:pt x="719527" y="498377"/>
                  </a:cubicBezTo>
                  <a:cubicBezTo>
                    <a:pt x="725294" y="505297"/>
                    <a:pt x="729282" y="513532"/>
                    <a:pt x="734518" y="520862"/>
                  </a:cubicBezTo>
                  <a:cubicBezTo>
                    <a:pt x="741779" y="531027"/>
                    <a:pt x="749742" y="540677"/>
                    <a:pt x="757003" y="550842"/>
                  </a:cubicBezTo>
                  <a:cubicBezTo>
                    <a:pt x="762239" y="558172"/>
                    <a:pt x="765967" y="566632"/>
                    <a:pt x="771993" y="573328"/>
                  </a:cubicBezTo>
                  <a:cubicBezTo>
                    <a:pt x="788538" y="591711"/>
                    <a:pt x="809620" y="606007"/>
                    <a:pt x="824459" y="625793"/>
                  </a:cubicBezTo>
                  <a:cubicBezTo>
                    <a:pt x="831954" y="635786"/>
                    <a:pt x="837608" y="647474"/>
                    <a:pt x="846944" y="655773"/>
                  </a:cubicBezTo>
                  <a:cubicBezTo>
                    <a:pt x="860409" y="667742"/>
                    <a:pt x="879175" y="673015"/>
                    <a:pt x="891914" y="685754"/>
                  </a:cubicBezTo>
                  <a:cubicBezTo>
                    <a:pt x="926906" y="720745"/>
                    <a:pt x="903305" y="694205"/>
                    <a:pt x="929390" y="730724"/>
                  </a:cubicBezTo>
                  <a:cubicBezTo>
                    <a:pt x="936651" y="740889"/>
                    <a:pt x="945254" y="750112"/>
                    <a:pt x="951875" y="760705"/>
                  </a:cubicBezTo>
                  <a:cubicBezTo>
                    <a:pt x="957797" y="770180"/>
                    <a:pt x="960371" y="781593"/>
                    <a:pt x="966865" y="790685"/>
                  </a:cubicBezTo>
                  <a:cubicBezTo>
                    <a:pt x="973026" y="799310"/>
                    <a:pt x="982564" y="805027"/>
                    <a:pt x="989350" y="813170"/>
                  </a:cubicBezTo>
                  <a:cubicBezTo>
                    <a:pt x="995117" y="820090"/>
                    <a:pt x="998574" y="828735"/>
                    <a:pt x="1004341" y="835655"/>
                  </a:cubicBezTo>
                  <a:cubicBezTo>
                    <a:pt x="1063041" y="906095"/>
                    <a:pt x="981045" y="789470"/>
                    <a:pt x="1056806" y="903111"/>
                  </a:cubicBezTo>
                  <a:lnTo>
                    <a:pt x="1071796" y="925596"/>
                  </a:lnTo>
                  <a:cubicBezTo>
                    <a:pt x="1076793" y="940586"/>
                    <a:pt x="1082953" y="955238"/>
                    <a:pt x="1086786" y="970567"/>
                  </a:cubicBezTo>
                  <a:cubicBezTo>
                    <a:pt x="1091783" y="990554"/>
                    <a:pt x="1095262" y="1010983"/>
                    <a:pt x="1101777" y="1030528"/>
                  </a:cubicBezTo>
                  <a:cubicBezTo>
                    <a:pt x="1111039" y="1058313"/>
                    <a:pt x="1112805" y="1045947"/>
                    <a:pt x="1101777" y="1068003"/>
                  </a:cubicBez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ihandform 24"/>
            <p:cNvSpPr/>
            <p:nvPr/>
          </p:nvSpPr>
          <p:spPr>
            <a:xfrm>
              <a:off x="7480956" y="3500441"/>
              <a:ext cx="1234448" cy="1164725"/>
            </a:xfrm>
            <a:custGeom>
              <a:avLst/>
              <a:gdLst>
                <a:gd name="connsiteX0" fmla="*/ 35235 w 1234448"/>
                <a:gd name="connsiteY0" fmla="*/ 1139253 h 1164725"/>
                <a:gd name="connsiteX1" fmla="*/ 42730 w 1234448"/>
                <a:gd name="connsiteY1" fmla="*/ 1109272 h 1164725"/>
                <a:gd name="connsiteX2" fmla="*/ 567386 w 1234448"/>
                <a:gd name="connsiteY2" fmla="*/ 374754 h 1164725"/>
                <a:gd name="connsiteX3" fmla="*/ 732278 w 1234448"/>
                <a:gd name="connsiteY3" fmla="*/ 239843 h 1164725"/>
                <a:gd name="connsiteX4" fmla="*/ 957130 w 1234448"/>
                <a:gd name="connsiteY4" fmla="*/ 97436 h 1164725"/>
                <a:gd name="connsiteX5" fmla="*/ 1107032 w 1234448"/>
                <a:gd name="connsiteY5" fmla="*/ 29980 h 1164725"/>
                <a:gd name="connsiteX6" fmla="*/ 1137012 w 1234448"/>
                <a:gd name="connsiteY6" fmla="*/ 14990 h 1164725"/>
                <a:gd name="connsiteX7" fmla="*/ 1234448 w 1234448"/>
                <a:gd name="connsiteY7" fmla="*/ 7495 h 1164725"/>
                <a:gd name="connsiteX8" fmla="*/ 1211963 w 1234448"/>
                <a:gd name="connsiteY8" fmla="*/ 0 h 116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4448" h="1164725">
                  <a:moveTo>
                    <a:pt x="35235" y="1139253"/>
                  </a:moveTo>
                  <a:cubicBezTo>
                    <a:pt x="0" y="1162743"/>
                    <a:pt x="3273" y="1164725"/>
                    <a:pt x="42730" y="1109272"/>
                  </a:cubicBezTo>
                  <a:cubicBezTo>
                    <a:pt x="217169" y="864114"/>
                    <a:pt x="334514" y="565285"/>
                    <a:pt x="567386" y="374754"/>
                  </a:cubicBezTo>
                  <a:cubicBezTo>
                    <a:pt x="622350" y="329784"/>
                    <a:pt x="674099" y="280569"/>
                    <a:pt x="732278" y="239843"/>
                  </a:cubicBezTo>
                  <a:cubicBezTo>
                    <a:pt x="808895" y="186210"/>
                    <a:pt x="869109" y="141446"/>
                    <a:pt x="957130" y="97436"/>
                  </a:cubicBezTo>
                  <a:cubicBezTo>
                    <a:pt x="1071502" y="40251"/>
                    <a:pt x="959603" y="94481"/>
                    <a:pt x="1107032" y="29980"/>
                  </a:cubicBezTo>
                  <a:cubicBezTo>
                    <a:pt x="1117268" y="25502"/>
                    <a:pt x="1126009" y="16932"/>
                    <a:pt x="1137012" y="14990"/>
                  </a:cubicBezTo>
                  <a:cubicBezTo>
                    <a:pt x="1169091" y="9329"/>
                    <a:pt x="1201969" y="9993"/>
                    <a:pt x="1234448" y="7495"/>
                  </a:cubicBezTo>
                  <a:lnTo>
                    <a:pt x="1211963" y="0"/>
                  </a:ln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Rechteck 25"/>
          <p:cNvSpPr/>
          <p:nvPr/>
        </p:nvSpPr>
        <p:spPr>
          <a:xfrm>
            <a:off x="3667359" y="4845618"/>
            <a:ext cx="4014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Each Repository Once per ViewSet</a:t>
            </a:r>
            <a:endParaRPr lang="en-US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3049827" y="3357562"/>
            <a:ext cx="1235063" cy="1164725"/>
            <a:chOff x="7480341" y="3500441"/>
            <a:chExt cx="1235063" cy="1164725"/>
          </a:xfrm>
        </p:grpSpPr>
        <p:sp>
          <p:nvSpPr>
            <p:cNvPr id="28" name="Freihandform 27"/>
            <p:cNvSpPr/>
            <p:nvPr/>
          </p:nvSpPr>
          <p:spPr>
            <a:xfrm>
              <a:off x="7480341" y="3542802"/>
              <a:ext cx="1112805" cy="1068003"/>
            </a:xfrm>
            <a:custGeom>
              <a:avLst/>
              <a:gdLst>
                <a:gd name="connsiteX0" fmla="*/ 0 w 1112805"/>
                <a:gd name="connsiteY0" fmla="*/ 3701 h 1068003"/>
                <a:gd name="connsiteX1" fmla="*/ 104931 w 1112805"/>
                <a:gd name="connsiteY1" fmla="*/ 56167 h 1068003"/>
                <a:gd name="connsiteX2" fmla="*/ 142406 w 1112805"/>
                <a:gd name="connsiteY2" fmla="*/ 71157 h 1068003"/>
                <a:gd name="connsiteX3" fmla="*/ 172386 w 1112805"/>
                <a:gd name="connsiteY3" fmla="*/ 86147 h 1068003"/>
                <a:gd name="connsiteX4" fmla="*/ 224852 w 1112805"/>
                <a:gd name="connsiteY4" fmla="*/ 101137 h 1068003"/>
                <a:gd name="connsiteX5" fmla="*/ 292308 w 1112805"/>
                <a:gd name="connsiteY5" fmla="*/ 131118 h 1068003"/>
                <a:gd name="connsiteX6" fmla="*/ 314793 w 1112805"/>
                <a:gd name="connsiteY6" fmla="*/ 138613 h 1068003"/>
                <a:gd name="connsiteX7" fmla="*/ 337278 w 1112805"/>
                <a:gd name="connsiteY7" fmla="*/ 146108 h 1068003"/>
                <a:gd name="connsiteX8" fmla="*/ 382249 w 1112805"/>
                <a:gd name="connsiteY8" fmla="*/ 176088 h 1068003"/>
                <a:gd name="connsiteX9" fmla="*/ 427219 w 1112805"/>
                <a:gd name="connsiteY9" fmla="*/ 191078 h 1068003"/>
                <a:gd name="connsiteX10" fmla="*/ 457200 w 1112805"/>
                <a:gd name="connsiteY10" fmla="*/ 221059 h 1068003"/>
                <a:gd name="connsiteX11" fmla="*/ 532150 w 1112805"/>
                <a:gd name="connsiteY11" fmla="*/ 273524 h 1068003"/>
                <a:gd name="connsiteX12" fmla="*/ 562131 w 1112805"/>
                <a:gd name="connsiteY12" fmla="*/ 303505 h 1068003"/>
                <a:gd name="connsiteX13" fmla="*/ 592111 w 1112805"/>
                <a:gd name="connsiteY13" fmla="*/ 348475 h 1068003"/>
                <a:gd name="connsiteX14" fmla="*/ 629586 w 1112805"/>
                <a:gd name="connsiteY14" fmla="*/ 385951 h 1068003"/>
                <a:gd name="connsiteX15" fmla="*/ 667062 w 1112805"/>
                <a:gd name="connsiteY15" fmla="*/ 430921 h 1068003"/>
                <a:gd name="connsiteX16" fmla="*/ 697042 w 1112805"/>
                <a:gd name="connsiteY16" fmla="*/ 475892 h 1068003"/>
                <a:gd name="connsiteX17" fmla="*/ 719527 w 1112805"/>
                <a:gd name="connsiteY17" fmla="*/ 498377 h 1068003"/>
                <a:gd name="connsiteX18" fmla="*/ 734518 w 1112805"/>
                <a:gd name="connsiteY18" fmla="*/ 520862 h 1068003"/>
                <a:gd name="connsiteX19" fmla="*/ 757003 w 1112805"/>
                <a:gd name="connsiteY19" fmla="*/ 550842 h 1068003"/>
                <a:gd name="connsiteX20" fmla="*/ 771993 w 1112805"/>
                <a:gd name="connsiteY20" fmla="*/ 573328 h 1068003"/>
                <a:gd name="connsiteX21" fmla="*/ 824459 w 1112805"/>
                <a:gd name="connsiteY21" fmla="*/ 625793 h 1068003"/>
                <a:gd name="connsiteX22" fmla="*/ 846944 w 1112805"/>
                <a:gd name="connsiteY22" fmla="*/ 655773 h 1068003"/>
                <a:gd name="connsiteX23" fmla="*/ 891914 w 1112805"/>
                <a:gd name="connsiteY23" fmla="*/ 685754 h 1068003"/>
                <a:gd name="connsiteX24" fmla="*/ 929390 w 1112805"/>
                <a:gd name="connsiteY24" fmla="*/ 730724 h 1068003"/>
                <a:gd name="connsiteX25" fmla="*/ 951875 w 1112805"/>
                <a:gd name="connsiteY25" fmla="*/ 760705 h 1068003"/>
                <a:gd name="connsiteX26" fmla="*/ 966865 w 1112805"/>
                <a:gd name="connsiteY26" fmla="*/ 790685 h 1068003"/>
                <a:gd name="connsiteX27" fmla="*/ 989350 w 1112805"/>
                <a:gd name="connsiteY27" fmla="*/ 813170 h 1068003"/>
                <a:gd name="connsiteX28" fmla="*/ 1004341 w 1112805"/>
                <a:gd name="connsiteY28" fmla="*/ 835655 h 1068003"/>
                <a:gd name="connsiteX29" fmla="*/ 1056806 w 1112805"/>
                <a:gd name="connsiteY29" fmla="*/ 903111 h 1068003"/>
                <a:gd name="connsiteX30" fmla="*/ 1071796 w 1112805"/>
                <a:gd name="connsiteY30" fmla="*/ 925596 h 1068003"/>
                <a:gd name="connsiteX31" fmla="*/ 1086786 w 1112805"/>
                <a:gd name="connsiteY31" fmla="*/ 970567 h 1068003"/>
                <a:gd name="connsiteX32" fmla="*/ 1101777 w 1112805"/>
                <a:gd name="connsiteY32" fmla="*/ 1030528 h 1068003"/>
                <a:gd name="connsiteX33" fmla="*/ 1101777 w 1112805"/>
                <a:gd name="connsiteY33" fmla="*/ 1068003 h 106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112805" h="1068003">
                  <a:moveTo>
                    <a:pt x="0" y="3701"/>
                  </a:moveTo>
                  <a:cubicBezTo>
                    <a:pt x="88080" y="33063"/>
                    <a:pt x="619" y="0"/>
                    <a:pt x="104931" y="56167"/>
                  </a:cubicBezTo>
                  <a:cubicBezTo>
                    <a:pt x="116777" y="62545"/>
                    <a:pt x="130112" y="65693"/>
                    <a:pt x="142406" y="71157"/>
                  </a:cubicBezTo>
                  <a:cubicBezTo>
                    <a:pt x="152616" y="75695"/>
                    <a:pt x="162116" y="81746"/>
                    <a:pt x="172386" y="86147"/>
                  </a:cubicBezTo>
                  <a:cubicBezTo>
                    <a:pt x="187438" y="92598"/>
                    <a:pt x="209641" y="97334"/>
                    <a:pt x="224852" y="101137"/>
                  </a:cubicBezTo>
                  <a:cubicBezTo>
                    <a:pt x="260484" y="124893"/>
                    <a:pt x="238791" y="113279"/>
                    <a:pt x="292308" y="131118"/>
                  </a:cubicBezTo>
                  <a:lnTo>
                    <a:pt x="314793" y="138613"/>
                  </a:lnTo>
                  <a:cubicBezTo>
                    <a:pt x="322288" y="141111"/>
                    <a:pt x="330704" y="141726"/>
                    <a:pt x="337278" y="146108"/>
                  </a:cubicBezTo>
                  <a:cubicBezTo>
                    <a:pt x="352268" y="156101"/>
                    <a:pt x="365158" y="170391"/>
                    <a:pt x="382249" y="176088"/>
                  </a:cubicBezTo>
                  <a:lnTo>
                    <a:pt x="427219" y="191078"/>
                  </a:lnTo>
                  <a:cubicBezTo>
                    <a:pt x="437213" y="201072"/>
                    <a:pt x="445440" y="213219"/>
                    <a:pt x="457200" y="221059"/>
                  </a:cubicBezTo>
                  <a:cubicBezTo>
                    <a:pt x="474149" y="232358"/>
                    <a:pt x="514393" y="257987"/>
                    <a:pt x="532150" y="273524"/>
                  </a:cubicBezTo>
                  <a:cubicBezTo>
                    <a:pt x="542786" y="282831"/>
                    <a:pt x="554291" y="291745"/>
                    <a:pt x="562131" y="303505"/>
                  </a:cubicBezTo>
                  <a:cubicBezTo>
                    <a:pt x="572124" y="318495"/>
                    <a:pt x="579372" y="335736"/>
                    <a:pt x="592111" y="348475"/>
                  </a:cubicBezTo>
                  <a:cubicBezTo>
                    <a:pt x="604603" y="360967"/>
                    <a:pt x="619786" y="371252"/>
                    <a:pt x="629586" y="385951"/>
                  </a:cubicBezTo>
                  <a:cubicBezTo>
                    <a:pt x="683174" y="466327"/>
                    <a:pt x="599711" y="344325"/>
                    <a:pt x="667062" y="430921"/>
                  </a:cubicBezTo>
                  <a:cubicBezTo>
                    <a:pt x="678123" y="445142"/>
                    <a:pt x="684303" y="463153"/>
                    <a:pt x="697042" y="475892"/>
                  </a:cubicBezTo>
                  <a:cubicBezTo>
                    <a:pt x="704537" y="483387"/>
                    <a:pt x="712741" y="490234"/>
                    <a:pt x="719527" y="498377"/>
                  </a:cubicBezTo>
                  <a:cubicBezTo>
                    <a:pt x="725294" y="505297"/>
                    <a:pt x="729282" y="513532"/>
                    <a:pt x="734518" y="520862"/>
                  </a:cubicBezTo>
                  <a:cubicBezTo>
                    <a:pt x="741779" y="531027"/>
                    <a:pt x="749742" y="540677"/>
                    <a:pt x="757003" y="550842"/>
                  </a:cubicBezTo>
                  <a:cubicBezTo>
                    <a:pt x="762239" y="558172"/>
                    <a:pt x="765967" y="566632"/>
                    <a:pt x="771993" y="573328"/>
                  </a:cubicBezTo>
                  <a:cubicBezTo>
                    <a:pt x="788538" y="591711"/>
                    <a:pt x="809620" y="606007"/>
                    <a:pt x="824459" y="625793"/>
                  </a:cubicBezTo>
                  <a:cubicBezTo>
                    <a:pt x="831954" y="635786"/>
                    <a:pt x="837608" y="647474"/>
                    <a:pt x="846944" y="655773"/>
                  </a:cubicBezTo>
                  <a:cubicBezTo>
                    <a:pt x="860409" y="667742"/>
                    <a:pt x="879175" y="673015"/>
                    <a:pt x="891914" y="685754"/>
                  </a:cubicBezTo>
                  <a:cubicBezTo>
                    <a:pt x="926906" y="720745"/>
                    <a:pt x="903305" y="694205"/>
                    <a:pt x="929390" y="730724"/>
                  </a:cubicBezTo>
                  <a:cubicBezTo>
                    <a:pt x="936651" y="740889"/>
                    <a:pt x="945254" y="750112"/>
                    <a:pt x="951875" y="760705"/>
                  </a:cubicBezTo>
                  <a:cubicBezTo>
                    <a:pt x="957797" y="770180"/>
                    <a:pt x="960371" y="781593"/>
                    <a:pt x="966865" y="790685"/>
                  </a:cubicBezTo>
                  <a:cubicBezTo>
                    <a:pt x="973026" y="799310"/>
                    <a:pt x="982564" y="805027"/>
                    <a:pt x="989350" y="813170"/>
                  </a:cubicBezTo>
                  <a:cubicBezTo>
                    <a:pt x="995117" y="820090"/>
                    <a:pt x="998574" y="828735"/>
                    <a:pt x="1004341" y="835655"/>
                  </a:cubicBezTo>
                  <a:cubicBezTo>
                    <a:pt x="1063041" y="906095"/>
                    <a:pt x="981045" y="789470"/>
                    <a:pt x="1056806" y="903111"/>
                  </a:cubicBezTo>
                  <a:lnTo>
                    <a:pt x="1071796" y="925596"/>
                  </a:lnTo>
                  <a:cubicBezTo>
                    <a:pt x="1076793" y="940586"/>
                    <a:pt x="1082953" y="955238"/>
                    <a:pt x="1086786" y="970567"/>
                  </a:cubicBezTo>
                  <a:cubicBezTo>
                    <a:pt x="1091783" y="990554"/>
                    <a:pt x="1095262" y="1010983"/>
                    <a:pt x="1101777" y="1030528"/>
                  </a:cubicBezTo>
                  <a:cubicBezTo>
                    <a:pt x="1111039" y="1058313"/>
                    <a:pt x="1112805" y="1045947"/>
                    <a:pt x="1101777" y="1068003"/>
                  </a:cubicBez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7480956" y="3500441"/>
              <a:ext cx="1234448" cy="1164725"/>
            </a:xfrm>
            <a:custGeom>
              <a:avLst/>
              <a:gdLst>
                <a:gd name="connsiteX0" fmla="*/ 35235 w 1234448"/>
                <a:gd name="connsiteY0" fmla="*/ 1139253 h 1164725"/>
                <a:gd name="connsiteX1" fmla="*/ 42730 w 1234448"/>
                <a:gd name="connsiteY1" fmla="*/ 1109272 h 1164725"/>
                <a:gd name="connsiteX2" fmla="*/ 567386 w 1234448"/>
                <a:gd name="connsiteY2" fmla="*/ 374754 h 1164725"/>
                <a:gd name="connsiteX3" fmla="*/ 732278 w 1234448"/>
                <a:gd name="connsiteY3" fmla="*/ 239843 h 1164725"/>
                <a:gd name="connsiteX4" fmla="*/ 957130 w 1234448"/>
                <a:gd name="connsiteY4" fmla="*/ 97436 h 1164725"/>
                <a:gd name="connsiteX5" fmla="*/ 1107032 w 1234448"/>
                <a:gd name="connsiteY5" fmla="*/ 29980 h 1164725"/>
                <a:gd name="connsiteX6" fmla="*/ 1137012 w 1234448"/>
                <a:gd name="connsiteY6" fmla="*/ 14990 h 1164725"/>
                <a:gd name="connsiteX7" fmla="*/ 1234448 w 1234448"/>
                <a:gd name="connsiteY7" fmla="*/ 7495 h 1164725"/>
                <a:gd name="connsiteX8" fmla="*/ 1211963 w 1234448"/>
                <a:gd name="connsiteY8" fmla="*/ 0 h 116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4448" h="1164725">
                  <a:moveTo>
                    <a:pt x="35235" y="1139253"/>
                  </a:moveTo>
                  <a:cubicBezTo>
                    <a:pt x="0" y="1162743"/>
                    <a:pt x="3273" y="1164725"/>
                    <a:pt x="42730" y="1109272"/>
                  </a:cubicBezTo>
                  <a:cubicBezTo>
                    <a:pt x="217169" y="864114"/>
                    <a:pt x="334514" y="565285"/>
                    <a:pt x="567386" y="374754"/>
                  </a:cubicBezTo>
                  <a:cubicBezTo>
                    <a:pt x="622350" y="329784"/>
                    <a:pt x="674099" y="280569"/>
                    <a:pt x="732278" y="239843"/>
                  </a:cubicBezTo>
                  <a:cubicBezTo>
                    <a:pt x="808895" y="186210"/>
                    <a:pt x="869109" y="141446"/>
                    <a:pt x="957130" y="97436"/>
                  </a:cubicBezTo>
                  <a:cubicBezTo>
                    <a:pt x="1071502" y="40251"/>
                    <a:pt x="959603" y="94481"/>
                    <a:pt x="1107032" y="29980"/>
                  </a:cubicBezTo>
                  <a:cubicBezTo>
                    <a:pt x="1117268" y="25502"/>
                    <a:pt x="1126009" y="16932"/>
                    <a:pt x="1137012" y="14990"/>
                  </a:cubicBezTo>
                  <a:cubicBezTo>
                    <a:pt x="1169091" y="9329"/>
                    <a:pt x="1201969" y="9993"/>
                    <a:pt x="1234448" y="7495"/>
                  </a:cubicBezTo>
                  <a:lnTo>
                    <a:pt x="1211963" y="0"/>
                  </a:lnTo>
                </a:path>
              </a:pathLst>
            </a:custGeom>
            <a:ln w="193675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0" name="Gerade Verbindung mit Pfeil 29"/>
          <p:cNvCxnSpPr/>
          <p:nvPr/>
        </p:nvCxnSpPr>
        <p:spPr>
          <a:xfrm rot="5400000">
            <a:off x="1943731" y="5542638"/>
            <a:ext cx="514634" cy="258750"/>
          </a:xfrm>
          <a:prstGeom prst="straightConnector1">
            <a:avLst/>
          </a:prstGeom>
          <a:ln w="444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rot="16200000" flipH="1">
            <a:off x="2660930" y="5539819"/>
            <a:ext cx="514632" cy="264389"/>
          </a:xfrm>
          <a:prstGeom prst="straightConnector1">
            <a:avLst/>
          </a:prstGeom>
          <a:ln w="444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1714479" y="4661519"/>
            <a:ext cx="1785918" cy="753177"/>
          </a:xfrm>
          <a:prstGeom prst="roundRect">
            <a:avLst>
              <a:gd name="adj" fmla="val 940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ViewSet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39" grpId="0" animBg="1"/>
      <p:bldP spid="41" grpId="0" animBg="1"/>
      <p:bldP spid="26" grpId="0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Abgerundetes Rechteck 74"/>
          <p:cNvSpPr/>
          <p:nvPr/>
        </p:nvSpPr>
        <p:spPr>
          <a:xfrm>
            <a:off x="1000100" y="1000108"/>
            <a:ext cx="4357718" cy="3089908"/>
          </a:xfrm>
          <a:prstGeom prst="roundRect">
            <a:avLst>
              <a:gd name="adj" fmla="val 441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Scalability through Revisions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Abgerundetes Rechteck 87"/>
          <p:cNvSpPr/>
          <p:nvPr/>
        </p:nvSpPr>
        <p:spPr>
          <a:xfrm>
            <a:off x="5500694" y="1000108"/>
            <a:ext cx="2428892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35" name="Ellipse 34"/>
          <p:cNvSpPr/>
          <p:nvPr/>
        </p:nvSpPr>
        <p:spPr>
          <a:xfrm>
            <a:off x="3000363" y="2161870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Gerade Verbindung mit Pfeil 35"/>
          <p:cNvCxnSpPr>
            <a:stCxn id="35" idx="2"/>
          </p:cNvCxnSpPr>
          <p:nvPr/>
        </p:nvCxnSpPr>
        <p:spPr>
          <a:xfrm rot="10800000" flipV="1">
            <a:off x="2701197" y="2340464"/>
            <a:ext cx="299166" cy="523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stCxn id="35" idx="6"/>
          </p:cNvCxnSpPr>
          <p:nvPr/>
        </p:nvCxnSpPr>
        <p:spPr>
          <a:xfrm>
            <a:off x="3357553" y="2340465"/>
            <a:ext cx="207889" cy="17859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5" idx="4"/>
          </p:cNvCxnSpPr>
          <p:nvPr/>
        </p:nvCxnSpPr>
        <p:spPr>
          <a:xfrm rot="5400000">
            <a:off x="2500298" y="2876250"/>
            <a:ext cx="1035851" cy="32147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2714612" y="1792538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</a:t>
            </a:r>
            <a:endPara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5715008" y="2161870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v1: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2243839" y="2214554"/>
            <a:ext cx="54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13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2586382" y="3500438"/>
            <a:ext cx="54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263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3428992" y="2416726"/>
            <a:ext cx="54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94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6429388" y="2175730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13, 263, 94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500694" y="1792538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Cached Revisions</a:t>
            </a:r>
          </a:p>
        </p:txBody>
      </p:sp>
      <p:sp>
        <p:nvSpPr>
          <p:cNvPr id="51" name="Abgerundetes Rechteck 50"/>
          <p:cNvSpPr/>
          <p:nvPr/>
        </p:nvSpPr>
        <p:spPr>
          <a:xfrm>
            <a:off x="5715008" y="2786058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v2: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5715008" y="3362520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v3: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6429388" y="3376380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82, 263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6429388" y="2801507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13, 263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Gerade Verbindung mit Pfeil 58"/>
          <p:cNvCxnSpPr>
            <a:stCxn id="35" idx="3"/>
          </p:cNvCxnSpPr>
          <p:nvPr/>
        </p:nvCxnSpPr>
        <p:spPr>
          <a:xfrm rot="5400000">
            <a:off x="2174407" y="2292576"/>
            <a:ext cx="704090" cy="105244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1600897" y="3071810"/>
            <a:ext cx="54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3000364" y="2161752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3" grpId="0"/>
      <p:bldP spid="44" grpId="0" animBg="1"/>
      <p:bldP spid="45" grpId="0"/>
      <p:bldP spid="45" grpId="2"/>
      <p:bldP spid="46" grpId="0"/>
      <p:bldP spid="47" grpId="0"/>
      <p:bldP spid="47" grpId="2"/>
      <p:bldP spid="48" grpId="0"/>
      <p:bldP spid="50" grpId="0"/>
      <p:bldP spid="51" grpId="0" animBg="1"/>
      <p:bldP spid="53" grpId="0" animBg="1"/>
      <p:bldP spid="54" grpId="0"/>
      <p:bldP spid="57" grpId="0"/>
      <p:bldP spid="62" grpId="0"/>
      <p:bldP spid="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Gerade Verbindung 73"/>
          <p:cNvCxnSpPr/>
          <p:nvPr/>
        </p:nvCxnSpPr>
        <p:spPr>
          <a:xfrm rot="5400000">
            <a:off x="5216577" y="4122295"/>
            <a:ext cx="472190" cy="29230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bgerundetes Rechteck 74"/>
          <p:cNvSpPr/>
          <p:nvPr/>
        </p:nvSpPr>
        <p:spPr>
          <a:xfrm>
            <a:off x="1000100" y="1000108"/>
            <a:ext cx="4357718" cy="3089908"/>
          </a:xfrm>
          <a:prstGeom prst="roundRect">
            <a:avLst>
              <a:gd name="adj" fmla="val 441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View</a:t>
            </a:r>
          </a:p>
        </p:txBody>
      </p:sp>
      <p:cxnSp>
        <p:nvCxnSpPr>
          <p:cNvPr id="109" name="Gerade Verbindung 108"/>
          <p:cNvCxnSpPr>
            <a:stCxn id="88" idx="1"/>
            <a:endCxn id="75" idx="3"/>
          </p:cNvCxnSpPr>
          <p:nvPr/>
        </p:nvCxnSpPr>
        <p:spPr>
          <a:xfrm rot="10800000">
            <a:off x="5357818" y="2545062"/>
            <a:ext cx="142876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>
            <a:normAutofit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Views are Revision Selectors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Abgerundetes Rechteck 87"/>
          <p:cNvSpPr/>
          <p:nvPr/>
        </p:nvSpPr>
        <p:spPr>
          <a:xfrm>
            <a:off x="5500694" y="1000108"/>
            <a:ext cx="2428892" cy="3089907"/>
          </a:xfrm>
          <a:prstGeom prst="roundRect">
            <a:avLst>
              <a:gd name="adj" fmla="val 80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</p:txBody>
      </p:sp>
      <p:sp>
        <p:nvSpPr>
          <p:cNvPr id="35" name="Ellipse 34"/>
          <p:cNvSpPr/>
          <p:nvPr/>
        </p:nvSpPr>
        <p:spPr>
          <a:xfrm>
            <a:off x="3000363" y="2161870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714612" y="1792538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</a:t>
            </a:r>
            <a:endPara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5715008" y="2161870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v1: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6429388" y="2175730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13, 263, 94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5500694" y="1792538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Cached Revisions</a:t>
            </a:r>
            <a:endParaRPr lang="en-US" sz="1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bgerundetes Rechteck 50"/>
          <p:cNvSpPr/>
          <p:nvPr/>
        </p:nvSpPr>
        <p:spPr>
          <a:xfrm>
            <a:off x="5715008" y="2786058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v2: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6429388" y="2801507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13, 263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3000364" y="2161752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5715008" y="3362520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v3: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6429388" y="3376380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82, 263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5500694" y="4429132"/>
            <a:ext cx="2428892" cy="1543365"/>
          </a:xfrm>
          <a:prstGeom prst="roundRect">
            <a:avLst>
              <a:gd name="adj" fmla="val 441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Audit</a:t>
            </a:r>
          </a:p>
        </p:txBody>
      </p:sp>
      <p:cxnSp>
        <p:nvCxnSpPr>
          <p:cNvPr id="29" name="Gerade Verbindung 28"/>
          <p:cNvCxnSpPr>
            <a:stCxn id="88" idx="2"/>
            <a:endCxn id="28" idx="0"/>
          </p:cNvCxnSpPr>
          <p:nvPr/>
        </p:nvCxnSpPr>
        <p:spPr>
          <a:xfrm rot="5400000">
            <a:off x="6545582" y="4259573"/>
            <a:ext cx="339117" cy="1588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6535750" y="5327048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499106" y="4988494"/>
            <a:ext cx="243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Historical Object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543245" y="5342836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1000100" y="4429132"/>
            <a:ext cx="4357718" cy="1543365"/>
          </a:xfrm>
          <a:prstGeom prst="roundRect">
            <a:avLst>
              <a:gd name="adj" fmla="val 441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Transaction</a:t>
            </a:r>
          </a:p>
        </p:txBody>
      </p:sp>
      <p:sp>
        <p:nvSpPr>
          <p:cNvPr id="49" name="Ellipse 48"/>
          <p:cNvSpPr/>
          <p:nvPr/>
        </p:nvSpPr>
        <p:spPr>
          <a:xfrm>
            <a:off x="2000231" y="5357826"/>
            <a:ext cx="357190" cy="357190"/>
          </a:xfrm>
          <a:prstGeom prst="ellipse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357290" y="4988494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Dirty Object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2000232" y="5367208"/>
            <a:ext cx="357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3000364" y="5344095"/>
            <a:ext cx="2000264" cy="384781"/>
          </a:xfrm>
          <a:prstGeom prst="roundRect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7 v-1: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3714744" y="5357955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263, 13</a:t>
            </a:r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Gewinkelte Verbindung 60"/>
          <p:cNvCxnSpPr>
            <a:stCxn id="63" idx="3"/>
          </p:cNvCxnSpPr>
          <p:nvPr/>
        </p:nvCxnSpPr>
        <p:spPr>
          <a:xfrm>
            <a:off x="3357554" y="2331029"/>
            <a:ext cx="2357454" cy="1252871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winkelte Verbindung 63"/>
          <p:cNvCxnSpPr>
            <a:stCxn id="30" idx="6"/>
            <a:endCxn id="51" idx="3"/>
          </p:cNvCxnSpPr>
          <p:nvPr/>
        </p:nvCxnSpPr>
        <p:spPr>
          <a:xfrm flipV="1">
            <a:off x="6892940" y="2978449"/>
            <a:ext cx="822332" cy="2527194"/>
          </a:xfrm>
          <a:prstGeom prst="bentConnector3">
            <a:avLst>
              <a:gd name="adj1" fmla="val 16881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winkelte Verbindung 68"/>
          <p:cNvCxnSpPr>
            <a:stCxn id="55" idx="3"/>
            <a:endCxn id="56" idx="1"/>
          </p:cNvCxnSpPr>
          <p:nvPr/>
        </p:nvCxnSpPr>
        <p:spPr>
          <a:xfrm>
            <a:off x="2357422" y="5536485"/>
            <a:ext cx="642942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3000364" y="4974763"/>
            <a:ext cx="2000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Local Revision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/>
      <p:bldP spid="32" grpId="0"/>
      <p:bldP spid="42" grpId="0" animBg="1"/>
      <p:bldP spid="49" grpId="0" animBg="1"/>
      <p:bldP spid="52" grpId="0"/>
      <p:bldP spid="55" grpId="0"/>
      <p:bldP spid="56" grpId="0" animBg="1"/>
      <p:bldP spid="58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7" name="Gewinkelte Verbindung 47"/>
          <p:cNvCxnSpPr>
            <a:stCxn id="36" idx="1"/>
            <a:endCxn id="73" idx="2"/>
          </p:cNvCxnSpPr>
          <p:nvPr/>
        </p:nvCxnSpPr>
        <p:spPr bwMode="auto">
          <a:xfrm rot="10800000">
            <a:off x="1443516" y="3338212"/>
            <a:ext cx="1300672" cy="27813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>
            <a:normAutofit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Object State Machine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bgerundetes Rechteck 35"/>
          <p:cNvSpPr/>
          <p:nvPr/>
        </p:nvSpPr>
        <p:spPr bwMode="auto">
          <a:xfrm>
            <a:off x="2744188" y="1374792"/>
            <a:ext cx="5542587" cy="4483100"/>
          </a:xfrm>
          <a:prstGeom prst="roundRect">
            <a:avLst>
              <a:gd name="adj" fmla="val 4353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 E R S I S T E N T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Gewinkelte Verbindung 47"/>
          <p:cNvCxnSpPr>
            <a:stCxn id="37" idx="3"/>
          </p:cNvCxnSpPr>
          <p:nvPr/>
        </p:nvCxnSpPr>
        <p:spPr bwMode="auto">
          <a:xfrm>
            <a:off x="4569261" y="2517460"/>
            <a:ext cx="618327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Gewinkelte Verbindung 47"/>
          <p:cNvCxnSpPr>
            <a:stCxn id="38" idx="1"/>
          </p:cNvCxnSpPr>
          <p:nvPr/>
        </p:nvCxnSpPr>
        <p:spPr bwMode="auto">
          <a:xfrm rot="10800000" flipV="1">
            <a:off x="5887463" y="2517460"/>
            <a:ext cx="589913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Gewinkelte Verbindung 47"/>
          <p:cNvCxnSpPr>
            <a:stCxn id="40" idx="3"/>
          </p:cNvCxnSpPr>
          <p:nvPr/>
        </p:nvCxnSpPr>
        <p:spPr bwMode="auto">
          <a:xfrm flipV="1">
            <a:off x="6265361" y="2803715"/>
            <a:ext cx="622231" cy="858773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feld 53"/>
          <p:cNvSpPr txBox="1"/>
          <p:nvPr/>
        </p:nvSpPr>
        <p:spPr>
          <a:xfrm>
            <a:off x="7173344" y="2814650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6276411" y="3386154"/>
            <a:ext cx="543739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write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542129" y="2243146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3384542" y="4213430"/>
            <a:ext cx="5084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read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Gewinkelte Verbindung 47"/>
          <p:cNvCxnSpPr/>
          <p:nvPr/>
        </p:nvCxnSpPr>
        <p:spPr bwMode="auto">
          <a:xfrm rot="5400000">
            <a:off x="6345436" y="3645295"/>
            <a:ext cx="1678087" cy="7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Gewinkelte Verbindung 47"/>
          <p:cNvCxnSpPr>
            <a:stCxn id="40" idx="2"/>
            <a:endCxn id="39" idx="3"/>
          </p:cNvCxnSpPr>
          <p:nvPr/>
        </p:nvCxnSpPr>
        <p:spPr bwMode="auto">
          <a:xfrm rot="5400000">
            <a:off x="4652837" y="3865169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Gewinkelte Verbindung 47"/>
          <p:cNvCxnSpPr>
            <a:stCxn id="39" idx="0"/>
            <a:endCxn id="40" idx="1"/>
          </p:cNvCxnSpPr>
          <p:nvPr/>
        </p:nvCxnSpPr>
        <p:spPr bwMode="auto">
          <a:xfrm rot="5400000" flipH="1" flipV="1">
            <a:off x="3946127" y="3578913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Gewinkelte Verbindung 47"/>
          <p:cNvCxnSpPr>
            <a:stCxn id="45" idx="2"/>
            <a:endCxn id="39" idx="2"/>
          </p:cNvCxnSpPr>
          <p:nvPr/>
        </p:nvCxnSpPr>
        <p:spPr bwMode="auto">
          <a:xfrm rot="5400000">
            <a:off x="5523195" y="3396476"/>
            <a:ext cx="1818" cy="3321532"/>
          </a:xfrm>
          <a:prstGeom prst="bentConnector3">
            <a:avLst>
              <a:gd name="adj1" fmla="val 2079345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0" name="Textfeld 69"/>
          <p:cNvSpPr txBox="1"/>
          <p:nvPr/>
        </p:nvSpPr>
        <p:spPr>
          <a:xfrm>
            <a:off x="6572264" y="5052971"/>
            <a:ext cx="646331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reload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1369163" y="2243146"/>
            <a:ext cx="12025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attach to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1245886" y="3649421"/>
            <a:ext cx="144142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detach from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5786446" y="2243146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Gewinkelte Verbindung 47"/>
          <p:cNvCxnSpPr>
            <a:stCxn id="73" idx="0"/>
            <a:endCxn id="37" idx="1"/>
          </p:cNvCxnSpPr>
          <p:nvPr/>
        </p:nvCxnSpPr>
        <p:spPr bwMode="auto">
          <a:xfrm rot="5400000" flipH="1" flipV="1">
            <a:off x="2175562" y="1785415"/>
            <a:ext cx="248237" cy="1712328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2" name="Textfeld 121"/>
          <p:cNvSpPr txBox="1"/>
          <p:nvPr/>
        </p:nvSpPr>
        <p:spPr>
          <a:xfrm>
            <a:off x="5549531" y="3957658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bgerundetes Rechteck 37"/>
          <p:cNvSpPr/>
          <p:nvPr/>
        </p:nvSpPr>
        <p:spPr bwMode="auto">
          <a:xfrm>
            <a:off x="6477375" y="2231202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DIRTY</a:t>
            </a:r>
          </a:p>
        </p:txBody>
      </p:sp>
      <p:sp>
        <p:nvSpPr>
          <p:cNvPr id="39" name="Abgerundetes Rechteck 38"/>
          <p:cNvSpPr/>
          <p:nvPr/>
        </p:nvSpPr>
        <p:spPr bwMode="auto">
          <a:xfrm>
            <a:off x="3155844" y="4484729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PROXY</a:t>
            </a:r>
          </a:p>
        </p:txBody>
      </p:sp>
      <p:sp>
        <p:nvSpPr>
          <p:cNvPr id="40" name="Abgerundetes Rechteck 39"/>
          <p:cNvSpPr/>
          <p:nvPr/>
        </p:nvSpPr>
        <p:spPr bwMode="auto">
          <a:xfrm>
            <a:off x="4851944" y="3376230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CLEAN</a:t>
            </a:r>
          </a:p>
        </p:txBody>
      </p:sp>
      <p:sp>
        <p:nvSpPr>
          <p:cNvPr id="45" name="Abgerundetes Rechteck 44"/>
          <p:cNvSpPr/>
          <p:nvPr/>
        </p:nvSpPr>
        <p:spPr bwMode="auto">
          <a:xfrm>
            <a:off x="6477375" y="4484729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CONFLICT</a:t>
            </a:r>
          </a:p>
        </p:txBody>
      </p:sp>
      <p:sp>
        <p:nvSpPr>
          <p:cNvPr id="73" name="Abgerundetes Rechteck 72"/>
          <p:cNvSpPr/>
          <p:nvPr/>
        </p:nvSpPr>
        <p:spPr bwMode="auto">
          <a:xfrm>
            <a:off x="642910" y="2765697"/>
            <a:ext cx="1601212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TRANSIENT</a:t>
            </a:r>
          </a:p>
        </p:txBody>
      </p:sp>
      <p:sp>
        <p:nvSpPr>
          <p:cNvPr id="37" name="Abgerundetes Rechteck 36"/>
          <p:cNvSpPr/>
          <p:nvPr/>
        </p:nvSpPr>
        <p:spPr bwMode="auto">
          <a:xfrm>
            <a:off x="3155844" y="2231202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NEW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Scale, Share and Store your Models with CDO 2.0</a:t>
            </a:r>
          </a:p>
          <a:p>
            <a:r>
              <a:rPr lang="en-US" smtClean="0"/>
              <a:t>© 2009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5" name="Tabelle 74"/>
          <p:cNvGraphicFramePr>
            <a:graphicFrameLocks noGrp="1"/>
          </p:cNvGraphicFramePr>
          <p:nvPr/>
        </p:nvGraphicFramePr>
        <p:xfrm>
          <a:off x="928662" y="1069960"/>
          <a:ext cx="7286676" cy="4952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3643338"/>
              </a:tblGrid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Eike</a:t>
                      </a:r>
                      <a:endParaRPr lang="en-US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/>
                        <a:t>Ed</a:t>
                      </a:r>
                      <a:endParaRPr lang="en-US" sz="2000" b="1"/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Typical Application</a:t>
                      </a:r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answers questions</a:t>
                      </a:r>
                      <a:endParaRPr lang="en-US" sz="2000" b="1" i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The Wonder of EMF</a:t>
                      </a: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EMF Snippet</a:t>
                      </a: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Typical CDO Deployment</a:t>
                      </a:r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Typical CDO 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answers questions</a:t>
                      </a:r>
                      <a:endParaRPr lang="en-US" sz="2000" b="1" i="1" kern="12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Typical CDO Server</a:t>
                      </a:r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021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Live Demonstration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2000" b="1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021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Live Discussion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(CDO Snippets)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50218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(Next Steps)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7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00000">
            <a:off x="1521485" y="693719"/>
            <a:ext cx="476140" cy="634854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</p:pic>
      <p:pic>
        <p:nvPicPr>
          <p:cNvPr id="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00000">
            <a:off x="7071782" y="721993"/>
            <a:ext cx="521139" cy="61640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Typical CDO Server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642910" y="1285860"/>
            <a:ext cx="7358114" cy="4572032"/>
          </a:xfrm>
          <a:prstGeom prst="roundRect">
            <a:avLst>
              <a:gd name="adj" fmla="val 371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smtClean="0">
                <a:latin typeface="Arial" pitchFamily="34" charset="0"/>
                <a:cs typeface="Arial" pitchFamily="34" charset="0"/>
              </a:rPr>
              <a:t>Server</a:t>
            </a:r>
            <a:endParaRPr lang="en-US" sz="20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Gerade Verbindung 66"/>
          <p:cNvCxnSpPr>
            <a:stCxn id="63" idx="3"/>
          </p:cNvCxnSpPr>
          <p:nvPr/>
        </p:nvCxnSpPr>
        <p:spPr>
          <a:xfrm>
            <a:off x="2734006" y="1916526"/>
            <a:ext cx="340188" cy="380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 flipV="1">
            <a:off x="2720715" y="2278506"/>
            <a:ext cx="397239" cy="134910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2698230" y="2563318"/>
            <a:ext cx="434714" cy="24733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>
            <a:stCxn id="66" idx="3"/>
          </p:cNvCxnSpPr>
          <p:nvPr/>
        </p:nvCxnSpPr>
        <p:spPr>
          <a:xfrm>
            <a:off x="2734006" y="3067481"/>
            <a:ext cx="338978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>
            <a:stCxn id="66" idx="2"/>
          </p:cNvCxnSpPr>
          <p:nvPr/>
        </p:nvCxnSpPr>
        <p:spPr>
          <a:xfrm rot="5400000">
            <a:off x="1438424" y="3714753"/>
            <a:ext cx="857258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ylinder 9"/>
          <p:cNvSpPr/>
          <p:nvPr/>
        </p:nvSpPr>
        <p:spPr>
          <a:xfrm>
            <a:off x="7643834" y="4636566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857224" y="4143380"/>
            <a:ext cx="6429420" cy="1500198"/>
          </a:xfrm>
          <a:prstGeom prst="roundRect">
            <a:avLst>
              <a:gd name="adj" fmla="val 10228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cxnSp>
        <p:nvCxnSpPr>
          <p:cNvPr id="12" name="Gerade Verbindung 11"/>
          <p:cNvCxnSpPr>
            <a:stCxn id="22" idx="3"/>
            <a:endCxn id="10" idx="2"/>
          </p:cNvCxnSpPr>
          <p:nvPr/>
        </p:nvCxnSpPr>
        <p:spPr>
          <a:xfrm>
            <a:off x="6715140" y="5057646"/>
            <a:ext cx="928694" cy="1588"/>
          </a:xfrm>
          <a:prstGeom prst="line">
            <a:avLst/>
          </a:prstGeom>
          <a:ln w="104775">
            <a:solidFill>
              <a:srgbClr val="FFAA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bgerundetes Rechteck 18"/>
          <p:cNvSpPr/>
          <p:nvPr/>
        </p:nvSpPr>
        <p:spPr>
          <a:xfrm>
            <a:off x="1071538" y="4686027"/>
            <a:ext cx="1519592" cy="74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Management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4318898" y="4686027"/>
            <a:ext cx="1143008" cy="74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Revision</a:t>
            </a:r>
          </a:p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Caching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2695218" y="4686027"/>
            <a:ext cx="1519592" cy="74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</a:t>
            </a:r>
          </a:p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Management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5617548" y="4686027"/>
            <a:ext cx="1097592" cy="74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DBStore</a:t>
            </a:r>
          </a:p>
        </p:txBody>
      </p:sp>
      <p:sp>
        <p:nvSpPr>
          <p:cNvPr id="46" name="Abgerundetes Rechteck 45"/>
          <p:cNvSpPr/>
          <p:nvPr/>
        </p:nvSpPr>
        <p:spPr>
          <a:xfrm>
            <a:off x="3071802" y="2643182"/>
            <a:ext cx="4214842" cy="1285884"/>
          </a:xfrm>
          <a:prstGeom prst="roundRect">
            <a:avLst>
              <a:gd name="adj" fmla="val 10228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Abgerundetes Rechteck 50"/>
          <p:cNvSpPr/>
          <p:nvPr/>
        </p:nvSpPr>
        <p:spPr>
          <a:xfrm>
            <a:off x="5234336" y="2821310"/>
            <a:ext cx="1837994" cy="9289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HibernateStore</a:t>
            </a:r>
          </a:p>
        </p:txBody>
      </p:sp>
      <p:sp>
        <p:nvSpPr>
          <p:cNvPr id="52" name="Zylinder 51"/>
          <p:cNvSpPr/>
          <p:nvPr/>
        </p:nvSpPr>
        <p:spPr>
          <a:xfrm>
            <a:off x="7643834" y="3012648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Gerade Verbindung 52"/>
          <p:cNvCxnSpPr>
            <a:stCxn id="54" idx="3"/>
            <a:endCxn id="52" idx="2"/>
          </p:cNvCxnSpPr>
          <p:nvPr/>
        </p:nvCxnSpPr>
        <p:spPr>
          <a:xfrm>
            <a:off x="6786578" y="3432140"/>
            <a:ext cx="857256" cy="1588"/>
          </a:xfrm>
          <a:prstGeom prst="line">
            <a:avLst/>
          </a:prstGeom>
          <a:ln w="104775">
            <a:solidFill>
              <a:srgbClr val="FFAA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bgerundetes Rechteck 53"/>
          <p:cNvSpPr/>
          <p:nvPr/>
        </p:nvSpPr>
        <p:spPr>
          <a:xfrm>
            <a:off x="5500694" y="3257153"/>
            <a:ext cx="1285884" cy="349974"/>
          </a:xfrm>
          <a:prstGeom prst="roundRect">
            <a:avLst>
              <a:gd name="adj" fmla="val 1176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Hibernate</a:t>
            </a:r>
          </a:p>
        </p:txBody>
      </p:sp>
      <p:sp>
        <p:nvSpPr>
          <p:cNvPr id="56" name="Abgerundetes Rechteck 55"/>
          <p:cNvSpPr/>
          <p:nvPr/>
        </p:nvSpPr>
        <p:spPr>
          <a:xfrm>
            <a:off x="3071802" y="1591370"/>
            <a:ext cx="4214842" cy="826399"/>
          </a:xfrm>
          <a:prstGeom prst="roundRect">
            <a:avLst>
              <a:gd name="adj" fmla="val 16577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5234336" y="1785926"/>
            <a:ext cx="1837994" cy="4530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ObjectivityStore</a:t>
            </a:r>
          </a:p>
        </p:txBody>
      </p:sp>
      <p:sp>
        <p:nvSpPr>
          <p:cNvPr id="58" name="Zylinder 57"/>
          <p:cNvSpPr/>
          <p:nvPr/>
        </p:nvSpPr>
        <p:spPr>
          <a:xfrm>
            <a:off x="7643834" y="1591371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Gerade Verbindung 58"/>
          <p:cNvCxnSpPr>
            <a:stCxn id="57" idx="3"/>
            <a:endCxn id="58" idx="2"/>
          </p:cNvCxnSpPr>
          <p:nvPr/>
        </p:nvCxnSpPr>
        <p:spPr>
          <a:xfrm>
            <a:off x="7072330" y="2012451"/>
            <a:ext cx="571504" cy="1588"/>
          </a:xfrm>
          <a:prstGeom prst="line">
            <a:avLst/>
          </a:prstGeom>
          <a:ln w="104775">
            <a:solidFill>
              <a:srgbClr val="FFAA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bgerundetes Rechteck 62"/>
          <p:cNvSpPr/>
          <p:nvPr/>
        </p:nvSpPr>
        <p:spPr>
          <a:xfrm>
            <a:off x="1000100" y="1697883"/>
            <a:ext cx="1733906" cy="4372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TCPAcceptor</a:t>
            </a:r>
          </a:p>
        </p:txBody>
      </p:sp>
      <p:sp>
        <p:nvSpPr>
          <p:cNvPr id="65" name="Abgerundetes Rechteck 64"/>
          <p:cNvSpPr/>
          <p:nvPr/>
        </p:nvSpPr>
        <p:spPr>
          <a:xfrm>
            <a:off x="1000100" y="2269721"/>
            <a:ext cx="1733906" cy="4372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HTTPAcceptor</a:t>
            </a:r>
          </a:p>
        </p:txBody>
      </p:sp>
      <p:sp>
        <p:nvSpPr>
          <p:cNvPr id="66" name="Abgerundetes Rechteck 65"/>
          <p:cNvSpPr/>
          <p:nvPr/>
        </p:nvSpPr>
        <p:spPr>
          <a:xfrm>
            <a:off x="1000100" y="2848838"/>
            <a:ext cx="1733906" cy="4372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JVMAcceptor</a:t>
            </a:r>
          </a:p>
        </p:txBody>
      </p:sp>
      <p:grpSp>
        <p:nvGrpSpPr>
          <p:cNvPr id="93" name="Gruppieren 92"/>
          <p:cNvGrpSpPr/>
          <p:nvPr/>
        </p:nvGrpSpPr>
        <p:grpSpPr>
          <a:xfrm>
            <a:off x="3132944" y="2848838"/>
            <a:ext cx="1939122" cy="1080228"/>
            <a:chOff x="3132944" y="2848838"/>
            <a:chExt cx="1939122" cy="1080228"/>
          </a:xfrm>
        </p:grpSpPr>
        <p:sp>
          <p:nvSpPr>
            <p:cNvPr id="89" name="Abgerundetes Rechteck 88"/>
            <p:cNvSpPr/>
            <p:nvPr/>
          </p:nvSpPr>
          <p:spPr>
            <a:xfrm>
              <a:off x="4143372" y="3214686"/>
              <a:ext cx="928694" cy="52618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…</a:t>
              </a: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3214678" y="3214686"/>
              <a:ext cx="846960" cy="52618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…</a:t>
              </a:r>
            </a:p>
          </p:txBody>
        </p:sp>
        <p:sp>
          <p:nvSpPr>
            <p:cNvPr id="92" name="Explosion 2 91"/>
            <p:cNvSpPr/>
            <p:nvPr/>
          </p:nvSpPr>
          <p:spPr>
            <a:xfrm>
              <a:off x="3132944" y="2848838"/>
              <a:ext cx="296048" cy="1080228"/>
            </a:xfrm>
            <a:prstGeom prst="irregularSeal2">
              <a:avLst/>
            </a:prstGeom>
            <a:solidFill>
              <a:srgbClr val="FFD4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Ellipse 33"/>
          <p:cNvSpPr/>
          <p:nvPr/>
        </p:nvSpPr>
        <p:spPr>
          <a:xfrm>
            <a:off x="500034" y="1773650"/>
            <a:ext cx="285752" cy="28575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500034" y="2345488"/>
            <a:ext cx="285752" cy="285752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Gerade Verbindung 41"/>
          <p:cNvCxnSpPr>
            <a:stCxn id="34" idx="6"/>
            <a:endCxn id="63" idx="1"/>
          </p:cNvCxnSpPr>
          <p:nvPr/>
        </p:nvCxnSpPr>
        <p:spPr>
          <a:xfrm>
            <a:off x="785786" y="1916526"/>
            <a:ext cx="214314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>
            <a:stCxn id="35" idx="6"/>
            <a:endCxn id="65" idx="1"/>
          </p:cNvCxnSpPr>
          <p:nvPr/>
        </p:nvCxnSpPr>
        <p:spPr>
          <a:xfrm>
            <a:off x="785786" y="2488364"/>
            <a:ext cx="214314" cy="1588"/>
          </a:xfrm>
          <a:prstGeom prst="line">
            <a:avLst/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  <p:bldP spid="22" grpId="0" animBg="1"/>
      <p:bldP spid="46" grpId="0" animBg="1"/>
      <p:bldP spid="51" grpId="0" animBg="1"/>
      <p:bldP spid="52" grpId="0" animBg="1"/>
      <p:bldP spid="54" grpId="0" animBg="1"/>
      <p:bldP spid="56" grpId="0" animBg="1"/>
      <p:bldP spid="57" grpId="0" animBg="1"/>
      <p:bldP spid="58" grpId="0" animBg="1"/>
      <p:bldP spid="63" grpId="0" animBg="1"/>
      <p:bldP spid="65" grpId="0" animBg="1"/>
      <p:bldP spid="66" grpId="0" animBg="1"/>
      <p:bldP spid="34" grpId="0" animBg="1"/>
      <p:bldP spid="3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Live Demonstration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3384" y="928670"/>
            <a:ext cx="7251954" cy="511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Opening a Session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1571612"/>
            <a:ext cx="885828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public 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CDOSession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openSession()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Create TCP connector through wiring container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IConnector connector = (IConnector)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IPluginContainer.INSTANCE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 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.getElement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"org.eclipse.net4j.connectors"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"tcp"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dev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.foo.com:2036"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Create CDO session configuration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CDOSessionConfiguration config = CDONet4jUtil.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createSessionConfiguration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setConnector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(connector);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setRepositoryName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"repo1"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config.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setLazyPackageRegistry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Open CDO session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return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3F7F5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config.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openSession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42844" y="-24"/>
            <a:ext cx="8858312" cy="1357322"/>
          </a:xfrm>
        </p:spPr>
        <p:txBody>
          <a:bodyPr>
            <a:normAutofit fontScale="90000"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Opening Views, Audits</a:t>
            </a:r>
            <a:br>
              <a:rPr lang="en-US" smtClean="0">
                <a:latin typeface="Arial" pitchFamily="34" charset="0"/>
                <a:cs typeface="Arial" pitchFamily="34" charset="0"/>
              </a:rPr>
            </a:br>
            <a:r>
              <a:rPr lang="en-US" smtClean="0">
                <a:latin typeface="Arial" pitchFamily="34" charset="0"/>
                <a:cs typeface="Arial" pitchFamily="34" charset="0"/>
              </a:rPr>
              <a:t>and Transactions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71472" y="1611705"/>
            <a:ext cx="857252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 Open multiple views on a session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CDOView view = session.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openView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CDOAudit audit = session.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openAudit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Date</a:t>
            </a:r>
            <a:r>
              <a:rPr lang="de-DE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"2009-01-19"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).getTime());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CDOTransaction transaction= session.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openTransaction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 Use own ResourceSet</a:t>
            </a: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latin typeface="Arial" pitchFamily="34" charset="0"/>
                <a:cs typeface="Arial" pitchFamily="34" charset="0"/>
              </a:rPr>
              <a:t>ResourceSet resourceSet = 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ResourceSetImpl();</a:t>
            </a: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CDOTransaction transaction2= session.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openTransaction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smtClean="0">
                <a:latin typeface="Arial" pitchFamily="34" charset="0"/>
                <a:cs typeface="Arial" pitchFamily="34" charset="0"/>
              </a:rPr>
              <a:t>resourceSet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 Associate transactions with a distributed transaction</a:t>
            </a:r>
            <a:endParaRPr lang="de-DE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CDOXATransaction xa = CDOUtil.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createXATransaction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xa.add(transaction.getViewSet());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xa.add(transaction2.getViewSet());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Structured Resources / Queries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28596" y="1214422"/>
            <a:ext cx="87154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Open CDO session and view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CDOView view = session.openView();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Navigate through the resource folder structure</a:t>
            </a:r>
            <a:r>
              <a:rPr lang="de-DE" sz="160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600" smtClean="0"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for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(CDOResourceNode node : view.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queryResources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(null,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"business"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false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if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(node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instanceof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CDOResourceFolder)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EList&lt;CDOResourceNode&gt; subNodes = ((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CDOResourceFolder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)node).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getNodes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else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EList&lt;EObject&gt; contents = ((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)node).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getContents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Close the session when done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session.close();</a:t>
            </a: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Explicit Locking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61751" y="1214422"/>
            <a:ext cx="838224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CDOTransaction transaction = session.openTransaction();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transaction.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setAutoReleaseLocksEnabled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endParaRPr lang="de-DE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Lock a single object for writing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 resource = transaction.getResource(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cdoWriteLock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().lock();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Modify that object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Company());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Commit atomically and release all locks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transaction.commit();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session.close();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Save Points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8596" y="1214422"/>
            <a:ext cx="871540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CDOTransaction transaction = session.openTransaction();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Create and populate a resource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 resource = transaction.getOrCreateResource(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Customer());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Customer());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Set save point, modify and rollback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CDOSavepoint savepoint = transaction.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setSavepoint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Supplier());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resource.getContents().add(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new</a:t>
            </a:r>
            <a:r>
              <a:rPr lang="de-DE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Supplier());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transaction.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rollback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(savepoint);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Commit only the first changes (customers)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transaction.commit();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session.close();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Passive Updates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57290" y="1142984"/>
            <a:ext cx="778671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CDOView view = session.openView();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 resource = view.getResource(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"/my/resource"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Decouple from passive updates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session.options().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setPassiveUpdateEnabled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false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for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(EObject object : resource.getContents())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Company company = (Company)object;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// Work with local model…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refresh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// Work with refreshed model…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de-DE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Stay in sync from here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session.options().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setPassiveUpdateEnabled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true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Change Subscriptions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50780" y="1142984"/>
            <a:ext cx="809322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CDOView view = session.openView();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de-DE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Subscribe to repository for CDO adapters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view.options().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setChangeSubscriptionPolicy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(CDOAdapterPolicy.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Define your CDO adapter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class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MyAdapter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extends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AdapterImpl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implements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CDOAdapter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646464"/>
                </a:solidFill>
                <a:effectLst/>
                <a:latin typeface="Arial" pitchFamily="34" charset="0"/>
                <a:cs typeface="Arial" pitchFamily="34" charset="0"/>
              </a:rPr>
              <a:t>@Override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public void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notifyChanged(Notification msg)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System.out.println(</a:t>
            </a:r>
            <a:r>
              <a:rPr lang="de-DE" sz="1600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Modified remotely: "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 msg.getNotifier());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6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Attach your adapter to any object to trigger a particular subscription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CDOResource resource = view.getResource(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"/my/resource"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resource.eAdapters().add(</a:t>
            </a:r>
            <a:r>
              <a:rPr kumimoji="0" lang="de-DE" sz="1600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new 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MyAdapter());</a:t>
            </a:r>
            <a:r>
              <a: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de-DE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Query Framework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2844" y="1071546"/>
            <a:ext cx="900115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CDOSession session = openSession();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CDOView view = session.openView();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Create query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CDOQuery query = view.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createQuery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2A00FF"/>
                </a:solidFill>
                <a:effectLst/>
                <a:latin typeface="Arial" pitchFamily="34" charset="0"/>
                <a:cs typeface="Arial" pitchFamily="34" charset="0"/>
              </a:rPr>
              <a:t>"SQL"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"SELECT cdoid FROM Company WHERE name LIKE ${name}"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query.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setParameter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"name"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"Foo%"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lang="de-DE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    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query.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setMaxResults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de-DE" smtClean="0">
                <a:solidFill>
                  <a:srgbClr val="2A00FF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endParaRPr lang="de-DE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Send query to server and iterate the result asynchronously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1" i="0" u="none" strike="noStrike" cap="none" normalizeH="0" baseline="0" smtClean="0">
                <a:ln>
                  <a:noFill/>
                </a:ln>
                <a:solidFill>
                  <a:srgbClr val="7F0055"/>
                </a:solidFill>
                <a:effectLst/>
                <a:latin typeface="Arial" pitchFamily="34" charset="0"/>
                <a:cs typeface="Arial" pitchFamily="34" charset="0"/>
              </a:rPr>
              <a:t>for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(Iterator&lt;Company&gt; it = 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query.</a:t>
            </a:r>
            <a:r>
              <a:rPr lang="de-DE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getResultAsync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(Company.</a:t>
            </a:r>
            <a:r>
              <a:rPr lang="de-DE" b="1" smtClean="0">
                <a:solidFill>
                  <a:srgbClr val="7F0055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de-DE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it.hasNext())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{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Company company = it.next();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System.out.println(company);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}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de-DE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de-DE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// Closing the view closes all open queries</a:t>
            </a:r>
            <a:r>
              <a:rPr lang="de-DE" smtClean="0">
                <a:latin typeface="Arial" pitchFamily="34" charset="0"/>
                <a:cs typeface="Arial" pitchFamily="34" charset="0"/>
              </a:rPr>
              <a:t/>
            </a:r>
            <a:br>
              <a:rPr lang="de-DE" smtClean="0">
                <a:latin typeface="Arial" pitchFamily="34" charset="0"/>
                <a:cs typeface="Arial" pitchFamily="34" charset="0"/>
              </a:rPr>
            </a:b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    </a:t>
            </a:r>
            <a:r>
              <a:rPr kumimoji="0" lang="de-DE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session.close();</a:t>
            </a:r>
            <a:endParaRPr kumimoji="0" lang="de-DE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2143140" y="2428868"/>
            <a:ext cx="2857520" cy="3643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Objects</a:t>
            </a:r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Typical Application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0"/>
          <p:cNvGrpSpPr/>
          <p:nvPr/>
        </p:nvGrpSpPr>
        <p:grpSpPr>
          <a:xfrm>
            <a:off x="2143140" y="1142984"/>
            <a:ext cx="2857520" cy="1285884"/>
            <a:chOff x="2143140" y="1142984"/>
            <a:chExt cx="2857520" cy="1285884"/>
          </a:xfrm>
        </p:grpSpPr>
        <p:sp>
          <p:nvSpPr>
            <p:cNvPr id="8" name="Rechteck 7"/>
            <p:cNvSpPr/>
            <p:nvPr/>
          </p:nvSpPr>
          <p:spPr>
            <a:xfrm>
              <a:off x="2143140" y="1142984"/>
              <a:ext cx="2857520" cy="12858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Business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77" name="Pfeil nach rechts 76"/>
          <p:cNvSpPr/>
          <p:nvPr/>
        </p:nvSpPr>
        <p:spPr>
          <a:xfrm>
            <a:off x="857223" y="1285860"/>
            <a:ext cx="1143041" cy="377029"/>
          </a:xfrm>
          <a:prstGeom prst="rightArrow">
            <a:avLst>
              <a:gd name="adj1" fmla="val 71406"/>
              <a:gd name="adj2" fmla="val 50000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Input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uppieren 103"/>
          <p:cNvGrpSpPr/>
          <p:nvPr/>
        </p:nvGrpSpPr>
        <p:grpSpPr>
          <a:xfrm>
            <a:off x="2565416" y="2786058"/>
            <a:ext cx="2078054" cy="2821801"/>
            <a:chOff x="2565416" y="2786058"/>
            <a:chExt cx="2078054" cy="2821801"/>
          </a:xfrm>
        </p:grpSpPr>
        <p:grpSp>
          <p:nvGrpSpPr>
            <p:cNvPr id="21" name="Gruppieren 58"/>
            <p:cNvGrpSpPr/>
            <p:nvPr/>
          </p:nvGrpSpPr>
          <p:grpSpPr>
            <a:xfrm>
              <a:off x="2922606" y="2786058"/>
              <a:ext cx="1474007" cy="662071"/>
              <a:chOff x="2922606" y="2714620"/>
              <a:chExt cx="1474007" cy="662071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922606" y="2893215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4039423" y="301950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3526653" y="2714620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3" name="Gerade Verbindung mit Pfeil 32"/>
              <p:cNvCxnSpPr>
                <a:stCxn id="16" idx="2"/>
                <a:endCxn id="10" idx="7"/>
              </p:cNvCxnSpPr>
              <p:nvPr/>
            </p:nvCxnSpPr>
            <p:spPr>
              <a:xfrm rot="10800000" flipV="1">
                <a:off x="3227487" y="2893214"/>
                <a:ext cx="299166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mit Pfeil 42"/>
              <p:cNvCxnSpPr>
                <a:stCxn id="16" idx="6"/>
                <a:endCxn id="14" idx="1"/>
              </p:cNvCxnSpPr>
              <p:nvPr/>
            </p:nvCxnSpPr>
            <p:spPr>
              <a:xfrm>
                <a:off x="3883843" y="2893215"/>
                <a:ext cx="207889" cy="17859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Gerade Verbindung mit Pfeil 36"/>
            <p:cNvCxnSpPr/>
            <p:nvPr/>
          </p:nvCxnSpPr>
          <p:spPr>
            <a:xfrm rot="5400000">
              <a:off x="2547557" y="3465988"/>
              <a:ext cx="623813" cy="23090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rot="5400000">
              <a:off x="3151604" y="3323113"/>
              <a:ext cx="659532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/>
            <p:cNvCxnSpPr/>
            <p:nvPr/>
          </p:nvCxnSpPr>
          <p:spPr>
            <a:xfrm rot="16200000" flipV="1">
              <a:off x="3318691" y="3529805"/>
              <a:ext cx="928694" cy="15558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rot="5400000">
              <a:off x="3080166" y="4411272"/>
              <a:ext cx="607223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ieren 60"/>
            <p:cNvGrpSpPr/>
            <p:nvPr/>
          </p:nvGrpSpPr>
          <p:grpSpPr>
            <a:xfrm>
              <a:off x="2565416" y="3750471"/>
              <a:ext cx="2078054" cy="678661"/>
              <a:chOff x="2565416" y="3679033"/>
              <a:chExt cx="2078054" cy="678661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3205182" y="3679033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3682233" y="4000504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2565416" y="3821909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4286280" y="3857628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Gerade Verbindung mit Pfeil 49"/>
              <p:cNvCxnSpPr>
                <a:stCxn id="17" idx="6"/>
                <a:endCxn id="28" idx="2"/>
              </p:cNvCxnSpPr>
              <p:nvPr/>
            </p:nvCxnSpPr>
            <p:spPr>
              <a:xfrm flipV="1">
                <a:off x="4039423" y="4036223"/>
                <a:ext cx="246857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Gerade Verbindung mit Pfeil 71"/>
            <p:cNvCxnSpPr/>
            <p:nvPr/>
          </p:nvCxnSpPr>
          <p:spPr>
            <a:xfrm rot="5400000" flipH="1" flipV="1">
              <a:off x="2614230" y="4214500"/>
              <a:ext cx="802408" cy="484113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/>
            <p:cNvCxnSpPr/>
            <p:nvPr/>
          </p:nvCxnSpPr>
          <p:spPr>
            <a:xfrm rot="5400000">
              <a:off x="4086650" y="4515253"/>
              <a:ext cx="607223" cy="14922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61"/>
            <p:cNvGrpSpPr/>
            <p:nvPr/>
          </p:nvGrpSpPr>
          <p:grpSpPr>
            <a:xfrm>
              <a:off x="2594783" y="4714884"/>
              <a:ext cx="1899459" cy="892975"/>
              <a:chOff x="2594783" y="4643446"/>
              <a:chExt cx="1899459" cy="892975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2594783" y="4786322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3026587" y="517923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4137052" y="482204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3205182" y="464344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3562372" y="500063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Gerade Verbindung mit Pfeil 53"/>
              <p:cNvCxnSpPr>
                <a:stCxn id="13" idx="6"/>
                <a:endCxn id="30" idx="3"/>
              </p:cNvCxnSpPr>
              <p:nvPr/>
            </p:nvCxnSpPr>
            <p:spPr>
              <a:xfrm flipV="1">
                <a:off x="3383777" y="5305517"/>
                <a:ext cx="230904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mit Pfeil 62"/>
              <p:cNvCxnSpPr>
                <a:stCxn id="29" idx="2"/>
                <a:endCxn id="11" idx="6"/>
              </p:cNvCxnSpPr>
              <p:nvPr/>
            </p:nvCxnSpPr>
            <p:spPr>
              <a:xfrm rot="10800000" flipV="1">
                <a:off x="2951974" y="4822041"/>
                <a:ext cx="253209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/>
              <p:cNvCxnSpPr>
                <a:stCxn id="11" idx="4"/>
                <a:endCxn id="13" idx="2"/>
              </p:cNvCxnSpPr>
              <p:nvPr/>
            </p:nvCxnSpPr>
            <p:spPr>
              <a:xfrm rot="16200000" flipH="1">
                <a:off x="2792825" y="5124064"/>
                <a:ext cx="214314" cy="2532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Gerade Verbindung mit Pfeil 56"/>
            <p:cNvCxnSpPr>
              <a:stCxn id="29" idx="6"/>
              <a:endCxn id="15" idx="1"/>
            </p:cNvCxnSpPr>
            <p:nvPr/>
          </p:nvCxnSpPr>
          <p:spPr>
            <a:xfrm>
              <a:off x="3562372" y="4893479"/>
              <a:ext cx="626989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>
              <a:endCxn id="15" idx="2"/>
            </p:cNvCxnSpPr>
            <p:nvPr/>
          </p:nvCxnSpPr>
          <p:spPr>
            <a:xfrm flipV="1">
              <a:off x="3935441" y="5072074"/>
              <a:ext cx="201611" cy="14287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>
              <a:stCxn id="12" idx="6"/>
              <a:endCxn id="17" idx="1"/>
            </p:cNvCxnSpPr>
            <p:nvPr/>
          </p:nvCxnSpPr>
          <p:spPr>
            <a:xfrm>
              <a:off x="3562372" y="3929066"/>
              <a:ext cx="172170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>
              <a:stCxn id="12" idx="2"/>
              <a:endCxn id="27" idx="6"/>
            </p:cNvCxnSpPr>
            <p:nvPr/>
          </p:nvCxnSpPr>
          <p:spPr>
            <a:xfrm rot="10800000" flipV="1">
              <a:off x="2922606" y="3929066"/>
              <a:ext cx="282576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Pfeil nach links 67"/>
          <p:cNvSpPr/>
          <p:nvPr/>
        </p:nvSpPr>
        <p:spPr>
          <a:xfrm>
            <a:off x="785786" y="1805765"/>
            <a:ext cx="1143040" cy="412779"/>
          </a:xfrm>
          <a:prstGeom prst="leftArrow">
            <a:avLst>
              <a:gd name="adj1" fmla="val 63989"/>
              <a:gd name="adj2" fmla="val 50000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77" grpId="0" animBg="1"/>
      <p:bldP spid="80" grpId="0" animBg="1"/>
      <p:bldP spid="96" grpId="0" animBg="1"/>
      <p:bldP spid="97" grpId="0" animBg="1"/>
      <p:bldP spid="98" grpId="0" animBg="1"/>
      <p:bldP spid="84" grpId="0" animBg="1"/>
      <p:bldP spid="6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Stub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32232"/>
            <a:ext cx="4357718" cy="3682850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4357686" y="-24"/>
            <a:ext cx="478631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9600" b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NEXT</a:t>
            </a:r>
            <a:endParaRPr lang="de-DE" sz="9600" b="1">
              <a:solidFill>
                <a:schemeClr val="accent4">
                  <a:lumMod val="40000"/>
                  <a:lumOff val="6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-71470" y="428604"/>
            <a:ext cx="4643470" cy="57150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indent="457200">
              <a:spcBef>
                <a:spcPct val="0"/>
              </a:spcBef>
              <a:spcAft>
                <a:spcPts val="300"/>
              </a:spcAft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2F267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Offline mode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Checkout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Re-sync</a:t>
            </a:r>
            <a: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US" sz="2100" b="1" smtClean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indent="457200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32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Legacy model support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Ecore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UML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3rd party models</a:t>
            </a:r>
            <a: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US" sz="2100" b="1" smtClean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indent="457200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32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OCL server-side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As common query language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For commit validation</a:t>
            </a:r>
            <a: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US" sz="2100" b="1" smtClean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indent="457200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32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Model code server-side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Custom data types (persistence)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Operations (e.g. in OCL)</a:t>
            </a:r>
            <a: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US" sz="2100" b="1" smtClean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indent="457200">
              <a:spcBef>
                <a:spcPct val="0"/>
              </a:spcBef>
              <a:spcAft>
                <a:spcPts val="300"/>
              </a:spcAft>
              <a:defRPr/>
            </a:pPr>
            <a:r>
              <a:rPr lang="en-US" sz="32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Integration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GMF integration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Workspace integration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Team integration</a:t>
            </a:r>
          </a:p>
          <a:p>
            <a:pPr lvl="1" indent="45720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100" b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CDO Explorer</a:t>
            </a:r>
            <a: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US" sz="2100" b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US" sz="2100" b="1" smtClean="0">
              <a:solidFill>
                <a:schemeClr val="accent4">
                  <a:lumMod val="7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14876" y="1073522"/>
            <a:ext cx="44291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de-DE" sz="9600" b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STEPS</a:t>
            </a:r>
            <a:endParaRPr lang="de-DE" sz="9600" b="1">
              <a:solidFill>
                <a:schemeClr val="accent4">
                  <a:lumMod val="40000"/>
                  <a:lumOff val="6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2143140" y="2428868"/>
            <a:ext cx="2857520" cy="3643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Objects</a:t>
            </a:r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Cross References by EMF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0"/>
          <p:cNvGrpSpPr/>
          <p:nvPr/>
        </p:nvGrpSpPr>
        <p:grpSpPr>
          <a:xfrm>
            <a:off x="2143140" y="1142984"/>
            <a:ext cx="2857520" cy="1285884"/>
            <a:chOff x="2143140" y="1142984"/>
            <a:chExt cx="2857520" cy="1285884"/>
          </a:xfrm>
        </p:grpSpPr>
        <p:sp>
          <p:nvSpPr>
            <p:cNvPr id="8" name="Rechteck 7"/>
            <p:cNvSpPr/>
            <p:nvPr/>
          </p:nvSpPr>
          <p:spPr>
            <a:xfrm>
              <a:off x="2143140" y="1142984"/>
              <a:ext cx="2857520" cy="12858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Business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77" name="Pfeil nach rechts 76"/>
          <p:cNvSpPr/>
          <p:nvPr/>
        </p:nvSpPr>
        <p:spPr>
          <a:xfrm>
            <a:off x="857223" y="1285860"/>
            <a:ext cx="1143041" cy="377029"/>
          </a:xfrm>
          <a:prstGeom prst="rightArrow">
            <a:avLst>
              <a:gd name="adj1" fmla="val 71406"/>
              <a:gd name="adj2" fmla="val 50000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Input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2565416" y="2786058"/>
            <a:ext cx="2078054" cy="2821801"/>
            <a:chOff x="2565416" y="2786058"/>
            <a:chExt cx="2078054" cy="2821801"/>
          </a:xfrm>
        </p:grpSpPr>
        <p:sp>
          <p:nvSpPr>
            <p:cNvPr id="10" name="Ellipse 9"/>
            <p:cNvSpPr/>
            <p:nvPr/>
          </p:nvSpPr>
          <p:spPr>
            <a:xfrm>
              <a:off x="2922606" y="2964653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039423" y="3090939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3526653" y="2786058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Gerade Verbindung mit Pfeil 32"/>
            <p:cNvCxnSpPr>
              <a:stCxn id="16" idx="2"/>
              <a:endCxn id="10" idx="7"/>
            </p:cNvCxnSpPr>
            <p:nvPr/>
          </p:nvCxnSpPr>
          <p:spPr>
            <a:xfrm rot="10800000" flipV="1">
              <a:off x="3227487" y="2964652"/>
              <a:ext cx="299166" cy="52309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>
              <a:stCxn id="16" idx="6"/>
              <a:endCxn id="14" idx="1"/>
            </p:cNvCxnSpPr>
            <p:nvPr/>
          </p:nvCxnSpPr>
          <p:spPr>
            <a:xfrm>
              <a:off x="3883843" y="2964653"/>
              <a:ext cx="207889" cy="178595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 rot="5400000">
              <a:off x="2547557" y="3465988"/>
              <a:ext cx="623813" cy="23090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rot="5400000">
              <a:off x="3151604" y="3323113"/>
              <a:ext cx="659532" cy="19518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/>
            <p:cNvCxnSpPr/>
            <p:nvPr/>
          </p:nvCxnSpPr>
          <p:spPr>
            <a:xfrm rot="16200000" flipV="1">
              <a:off x="3318691" y="3529805"/>
              <a:ext cx="928694" cy="15558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rot="5400000">
              <a:off x="3080166" y="4411272"/>
              <a:ext cx="607223" cy="158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3205182" y="3750471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3682233" y="4071942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2565416" y="3893347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4286280" y="3929066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Gerade Verbindung mit Pfeil 49"/>
            <p:cNvCxnSpPr>
              <a:stCxn id="17" idx="6"/>
              <a:endCxn id="28" idx="2"/>
            </p:cNvCxnSpPr>
            <p:nvPr/>
          </p:nvCxnSpPr>
          <p:spPr>
            <a:xfrm flipV="1">
              <a:off x="4039423" y="4107661"/>
              <a:ext cx="246857" cy="142876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mit Pfeil 71"/>
            <p:cNvCxnSpPr/>
            <p:nvPr/>
          </p:nvCxnSpPr>
          <p:spPr>
            <a:xfrm rot="5400000" flipH="1" flipV="1">
              <a:off x="2614230" y="4214500"/>
              <a:ext cx="802408" cy="48411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/>
            <p:cNvCxnSpPr/>
            <p:nvPr/>
          </p:nvCxnSpPr>
          <p:spPr>
            <a:xfrm rot="5400000">
              <a:off x="4086650" y="4515253"/>
              <a:ext cx="607223" cy="14922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Ellipse 10"/>
            <p:cNvSpPr/>
            <p:nvPr/>
          </p:nvSpPr>
          <p:spPr>
            <a:xfrm>
              <a:off x="2594783" y="4857760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3026587" y="5250669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4137052" y="4893479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3205182" y="4714884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3562372" y="5072074"/>
              <a:ext cx="357190" cy="357190"/>
            </a:xfrm>
            <a:prstGeom prst="ellipse">
              <a:avLst/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Gerade Verbindung mit Pfeil 53"/>
            <p:cNvCxnSpPr>
              <a:stCxn id="13" idx="6"/>
              <a:endCxn id="30" idx="3"/>
            </p:cNvCxnSpPr>
            <p:nvPr/>
          </p:nvCxnSpPr>
          <p:spPr>
            <a:xfrm flipV="1">
              <a:off x="3383777" y="5376955"/>
              <a:ext cx="230904" cy="52309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>
              <a:stCxn id="29" idx="2"/>
              <a:endCxn id="11" idx="6"/>
            </p:cNvCxnSpPr>
            <p:nvPr/>
          </p:nvCxnSpPr>
          <p:spPr>
            <a:xfrm rot="10800000" flipV="1">
              <a:off x="2951974" y="4893479"/>
              <a:ext cx="253209" cy="142876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>
              <a:stCxn id="11" idx="4"/>
              <a:endCxn id="13" idx="2"/>
            </p:cNvCxnSpPr>
            <p:nvPr/>
          </p:nvCxnSpPr>
          <p:spPr>
            <a:xfrm rot="16200000" flipH="1">
              <a:off x="2792825" y="5195502"/>
              <a:ext cx="214314" cy="253209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mit Pfeil 56"/>
            <p:cNvCxnSpPr>
              <a:stCxn id="29" idx="6"/>
              <a:endCxn id="15" idx="1"/>
            </p:cNvCxnSpPr>
            <p:nvPr/>
          </p:nvCxnSpPr>
          <p:spPr>
            <a:xfrm>
              <a:off x="3562372" y="4893479"/>
              <a:ext cx="626989" cy="52309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>
              <a:endCxn id="15" idx="2"/>
            </p:cNvCxnSpPr>
            <p:nvPr/>
          </p:nvCxnSpPr>
          <p:spPr>
            <a:xfrm flipV="1">
              <a:off x="3935441" y="5072074"/>
              <a:ext cx="201611" cy="142878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>
              <a:stCxn id="12" idx="6"/>
              <a:endCxn id="17" idx="1"/>
            </p:cNvCxnSpPr>
            <p:nvPr/>
          </p:nvCxnSpPr>
          <p:spPr>
            <a:xfrm>
              <a:off x="3562372" y="3929066"/>
              <a:ext cx="172170" cy="195185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>
              <a:stCxn id="12" idx="2"/>
              <a:endCxn id="27" idx="6"/>
            </p:cNvCxnSpPr>
            <p:nvPr/>
          </p:nvCxnSpPr>
          <p:spPr>
            <a:xfrm rot="10800000" flipV="1">
              <a:off x="2922606" y="3929066"/>
              <a:ext cx="282576" cy="142876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Abgerundetes Rechteck 98"/>
          <p:cNvSpPr/>
          <p:nvPr/>
        </p:nvSpPr>
        <p:spPr>
          <a:xfrm>
            <a:off x="5237458" y="2571744"/>
            <a:ext cx="1506058" cy="328614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  <p:sp>
        <p:nvSpPr>
          <p:cNvPr id="64" name="Pfeil nach links 63"/>
          <p:cNvSpPr/>
          <p:nvPr/>
        </p:nvSpPr>
        <p:spPr>
          <a:xfrm>
            <a:off x="785786" y="1805765"/>
            <a:ext cx="1143040" cy="412779"/>
          </a:xfrm>
          <a:prstGeom prst="leftArrow">
            <a:avLst>
              <a:gd name="adj1" fmla="val 63989"/>
              <a:gd name="adj2" fmla="val 50000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2143140" y="2428868"/>
            <a:ext cx="2857520" cy="3643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Objects</a:t>
            </a:r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Model View Controller by EMF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0"/>
          <p:cNvGrpSpPr/>
          <p:nvPr/>
        </p:nvGrpSpPr>
        <p:grpSpPr>
          <a:xfrm>
            <a:off x="2143140" y="1142984"/>
            <a:ext cx="2857520" cy="1285884"/>
            <a:chOff x="2143140" y="1142984"/>
            <a:chExt cx="2857520" cy="1285884"/>
          </a:xfrm>
        </p:grpSpPr>
        <p:sp>
          <p:nvSpPr>
            <p:cNvPr id="8" name="Rechteck 7"/>
            <p:cNvSpPr/>
            <p:nvPr/>
          </p:nvSpPr>
          <p:spPr>
            <a:xfrm>
              <a:off x="2143140" y="1142984"/>
              <a:ext cx="2857520" cy="12858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Business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77" name="Pfeil nach rechts 76"/>
          <p:cNvSpPr/>
          <p:nvPr/>
        </p:nvSpPr>
        <p:spPr>
          <a:xfrm>
            <a:off x="857224" y="1285860"/>
            <a:ext cx="1143040" cy="377029"/>
          </a:xfrm>
          <a:prstGeom prst="rightArrow">
            <a:avLst>
              <a:gd name="adj1" fmla="val 71406"/>
              <a:gd name="adj2" fmla="val 50000"/>
            </a:avLst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Input</a:t>
            </a:r>
            <a:endParaRPr lang="en-US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uppieren 103"/>
          <p:cNvGrpSpPr/>
          <p:nvPr/>
        </p:nvGrpSpPr>
        <p:grpSpPr>
          <a:xfrm>
            <a:off x="2565416" y="2786058"/>
            <a:ext cx="2078054" cy="2821801"/>
            <a:chOff x="2565416" y="2786058"/>
            <a:chExt cx="2078054" cy="2821801"/>
          </a:xfrm>
        </p:grpSpPr>
        <p:grpSp>
          <p:nvGrpSpPr>
            <p:cNvPr id="21" name="Gruppieren 58"/>
            <p:cNvGrpSpPr/>
            <p:nvPr/>
          </p:nvGrpSpPr>
          <p:grpSpPr>
            <a:xfrm>
              <a:off x="2922606" y="2786058"/>
              <a:ext cx="1474007" cy="662071"/>
              <a:chOff x="2922606" y="2714620"/>
              <a:chExt cx="1474007" cy="662071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922606" y="2893215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4039423" y="301950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3526653" y="2714620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3" name="Gerade Verbindung mit Pfeil 32"/>
              <p:cNvCxnSpPr>
                <a:stCxn id="16" idx="2"/>
                <a:endCxn id="10" idx="7"/>
              </p:cNvCxnSpPr>
              <p:nvPr/>
            </p:nvCxnSpPr>
            <p:spPr>
              <a:xfrm rot="10800000" flipV="1">
                <a:off x="3227487" y="2893214"/>
                <a:ext cx="299166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mit Pfeil 42"/>
              <p:cNvCxnSpPr>
                <a:stCxn id="16" idx="6"/>
                <a:endCxn id="14" idx="1"/>
              </p:cNvCxnSpPr>
              <p:nvPr/>
            </p:nvCxnSpPr>
            <p:spPr>
              <a:xfrm>
                <a:off x="3883843" y="2893215"/>
                <a:ext cx="207889" cy="17859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Gerade Verbindung mit Pfeil 36"/>
            <p:cNvCxnSpPr/>
            <p:nvPr/>
          </p:nvCxnSpPr>
          <p:spPr>
            <a:xfrm rot="5400000">
              <a:off x="2547557" y="3465988"/>
              <a:ext cx="623813" cy="23090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rot="5400000">
              <a:off x="3151604" y="3323113"/>
              <a:ext cx="659532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/>
            <p:cNvCxnSpPr/>
            <p:nvPr/>
          </p:nvCxnSpPr>
          <p:spPr>
            <a:xfrm rot="16200000" flipV="1">
              <a:off x="3318691" y="3529805"/>
              <a:ext cx="928694" cy="15558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rot="5400000">
              <a:off x="3080166" y="4411272"/>
              <a:ext cx="607223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ieren 60"/>
            <p:cNvGrpSpPr/>
            <p:nvPr/>
          </p:nvGrpSpPr>
          <p:grpSpPr>
            <a:xfrm>
              <a:off x="2565416" y="3750471"/>
              <a:ext cx="2078054" cy="678661"/>
              <a:chOff x="2565416" y="3679033"/>
              <a:chExt cx="2078054" cy="678661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3205182" y="3679033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3682233" y="4000504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2565416" y="3821909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4286280" y="3857628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Gerade Verbindung mit Pfeil 49"/>
              <p:cNvCxnSpPr>
                <a:stCxn id="17" idx="6"/>
                <a:endCxn id="28" idx="2"/>
              </p:cNvCxnSpPr>
              <p:nvPr/>
            </p:nvCxnSpPr>
            <p:spPr>
              <a:xfrm flipV="1">
                <a:off x="4039423" y="4036223"/>
                <a:ext cx="246857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Gerade Verbindung mit Pfeil 71"/>
            <p:cNvCxnSpPr/>
            <p:nvPr/>
          </p:nvCxnSpPr>
          <p:spPr>
            <a:xfrm rot="5400000" flipH="1" flipV="1">
              <a:off x="2614230" y="4214500"/>
              <a:ext cx="802408" cy="484113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/>
            <p:cNvCxnSpPr/>
            <p:nvPr/>
          </p:nvCxnSpPr>
          <p:spPr>
            <a:xfrm rot="5400000">
              <a:off x="4086650" y="4515253"/>
              <a:ext cx="607223" cy="14922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61"/>
            <p:cNvGrpSpPr/>
            <p:nvPr/>
          </p:nvGrpSpPr>
          <p:grpSpPr>
            <a:xfrm>
              <a:off x="2594783" y="4714884"/>
              <a:ext cx="1899459" cy="892975"/>
              <a:chOff x="2594783" y="4643446"/>
              <a:chExt cx="1899459" cy="892975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2594783" y="4786322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3026587" y="517923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4137052" y="482204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3205182" y="464344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3562372" y="500063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Gerade Verbindung mit Pfeil 53"/>
              <p:cNvCxnSpPr>
                <a:stCxn id="13" idx="6"/>
                <a:endCxn id="30" idx="3"/>
              </p:cNvCxnSpPr>
              <p:nvPr/>
            </p:nvCxnSpPr>
            <p:spPr>
              <a:xfrm flipV="1">
                <a:off x="3383777" y="5305517"/>
                <a:ext cx="230904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mit Pfeil 62"/>
              <p:cNvCxnSpPr>
                <a:stCxn id="29" idx="2"/>
                <a:endCxn id="11" idx="6"/>
              </p:cNvCxnSpPr>
              <p:nvPr/>
            </p:nvCxnSpPr>
            <p:spPr>
              <a:xfrm rot="10800000" flipV="1">
                <a:off x="2951974" y="4822041"/>
                <a:ext cx="253209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/>
              <p:cNvCxnSpPr>
                <a:stCxn id="11" idx="4"/>
                <a:endCxn id="13" idx="2"/>
              </p:cNvCxnSpPr>
              <p:nvPr/>
            </p:nvCxnSpPr>
            <p:spPr>
              <a:xfrm rot="16200000" flipH="1">
                <a:off x="2792825" y="5124064"/>
                <a:ext cx="214314" cy="2532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Gerade Verbindung mit Pfeil 56"/>
            <p:cNvCxnSpPr>
              <a:stCxn id="29" idx="6"/>
              <a:endCxn id="15" idx="1"/>
            </p:cNvCxnSpPr>
            <p:nvPr/>
          </p:nvCxnSpPr>
          <p:spPr>
            <a:xfrm>
              <a:off x="3562372" y="4893479"/>
              <a:ext cx="626989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>
              <a:endCxn id="15" idx="2"/>
            </p:cNvCxnSpPr>
            <p:nvPr/>
          </p:nvCxnSpPr>
          <p:spPr>
            <a:xfrm flipV="1">
              <a:off x="3935441" y="5072074"/>
              <a:ext cx="201611" cy="14287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>
              <a:stCxn id="12" idx="6"/>
              <a:endCxn id="17" idx="1"/>
            </p:cNvCxnSpPr>
            <p:nvPr/>
          </p:nvCxnSpPr>
          <p:spPr>
            <a:xfrm>
              <a:off x="3562372" y="3929066"/>
              <a:ext cx="172170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>
              <a:stCxn id="12" idx="2"/>
              <a:endCxn id="27" idx="6"/>
            </p:cNvCxnSpPr>
            <p:nvPr/>
          </p:nvCxnSpPr>
          <p:spPr>
            <a:xfrm rot="10800000" flipV="1">
              <a:off x="2922606" y="3929066"/>
              <a:ext cx="282576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Abgerundetes Rechteck 98"/>
          <p:cNvSpPr/>
          <p:nvPr/>
        </p:nvSpPr>
        <p:spPr>
          <a:xfrm>
            <a:off x="5237458" y="2571744"/>
            <a:ext cx="1506058" cy="328614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  <p:sp>
        <p:nvSpPr>
          <p:cNvPr id="68" name="Pfeil nach links 67"/>
          <p:cNvSpPr/>
          <p:nvPr/>
        </p:nvSpPr>
        <p:spPr>
          <a:xfrm>
            <a:off x="785786" y="1805765"/>
            <a:ext cx="1143040" cy="412779"/>
          </a:xfrm>
          <a:prstGeom prst="leftArrow">
            <a:avLst>
              <a:gd name="adj1" fmla="val 63989"/>
              <a:gd name="adj2" fmla="val 50000"/>
            </a:avLst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hteck 78"/>
          <p:cNvSpPr/>
          <p:nvPr/>
        </p:nvSpPr>
        <p:spPr>
          <a:xfrm>
            <a:off x="2143140" y="2428868"/>
            <a:ext cx="2857520" cy="3643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Objects</a:t>
            </a:r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Business Logic is Yours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Resource</a:t>
            </a: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Resource</a:t>
            </a: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Resource</a:t>
            </a:r>
          </a:p>
        </p:txBody>
      </p:sp>
      <p:grpSp>
        <p:nvGrpSpPr>
          <p:cNvPr id="7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uppieren 103"/>
          <p:cNvGrpSpPr/>
          <p:nvPr/>
        </p:nvGrpSpPr>
        <p:grpSpPr>
          <a:xfrm>
            <a:off x="2565416" y="2786058"/>
            <a:ext cx="2078054" cy="2821801"/>
            <a:chOff x="2565416" y="2786058"/>
            <a:chExt cx="2078054" cy="2821801"/>
          </a:xfrm>
        </p:grpSpPr>
        <p:grpSp>
          <p:nvGrpSpPr>
            <p:cNvPr id="21" name="Gruppieren 58"/>
            <p:cNvGrpSpPr/>
            <p:nvPr/>
          </p:nvGrpSpPr>
          <p:grpSpPr>
            <a:xfrm>
              <a:off x="2922606" y="2786058"/>
              <a:ext cx="1474007" cy="662071"/>
              <a:chOff x="2922606" y="2714620"/>
              <a:chExt cx="1474007" cy="662071"/>
            </a:xfrm>
          </p:grpSpPr>
          <p:sp>
            <p:nvSpPr>
              <p:cNvPr id="10" name="Ellipse 9"/>
              <p:cNvSpPr/>
              <p:nvPr/>
            </p:nvSpPr>
            <p:spPr>
              <a:xfrm>
                <a:off x="2922606" y="2893215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4039423" y="301950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3526653" y="2714620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3" name="Gerade Verbindung mit Pfeil 32"/>
              <p:cNvCxnSpPr>
                <a:stCxn id="16" idx="2"/>
                <a:endCxn id="10" idx="7"/>
              </p:cNvCxnSpPr>
              <p:nvPr/>
            </p:nvCxnSpPr>
            <p:spPr>
              <a:xfrm rot="10800000" flipV="1">
                <a:off x="3227487" y="2893214"/>
                <a:ext cx="299166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 Verbindung mit Pfeil 42"/>
              <p:cNvCxnSpPr>
                <a:stCxn id="16" idx="6"/>
                <a:endCxn id="14" idx="1"/>
              </p:cNvCxnSpPr>
              <p:nvPr/>
            </p:nvCxnSpPr>
            <p:spPr>
              <a:xfrm>
                <a:off x="3883843" y="2893215"/>
                <a:ext cx="207889" cy="178595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Gerade Verbindung mit Pfeil 36"/>
            <p:cNvCxnSpPr/>
            <p:nvPr/>
          </p:nvCxnSpPr>
          <p:spPr>
            <a:xfrm rot="5400000">
              <a:off x="2547557" y="3465988"/>
              <a:ext cx="623813" cy="230904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rot="5400000">
              <a:off x="3151604" y="3323113"/>
              <a:ext cx="659532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/>
            <p:cNvCxnSpPr/>
            <p:nvPr/>
          </p:nvCxnSpPr>
          <p:spPr>
            <a:xfrm rot="16200000" flipV="1">
              <a:off x="3318691" y="3529805"/>
              <a:ext cx="928694" cy="15558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rot="5400000">
              <a:off x="3080166" y="4411272"/>
              <a:ext cx="607223" cy="158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uppieren 60"/>
            <p:cNvGrpSpPr/>
            <p:nvPr/>
          </p:nvGrpSpPr>
          <p:grpSpPr>
            <a:xfrm>
              <a:off x="2565416" y="3750471"/>
              <a:ext cx="2078054" cy="678661"/>
              <a:chOff x="2565416" y="3679033"/>
              <a:chExt cx="2078054" cy="678661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3205182" y="3679033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3682233" y="4000504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Ellipse 26"/>
              <p:cNvSpPr/>
              <p:nvPr/>
            </p:nvSpPr>
            <p:spPr>
              <a:xfrm>
                <a:off x="2565416" y="3821909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4286280" y="3857628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Gerade Verbindung mit Pfeil 49"/>
              <p:cNvCxnSpPr>
                <a:stCxn id="17" idx="6"/>
                <a:endCxn id="28" idx="2"/>
              </p:cNvCxnSpPr>
              <p:nvPr/>
            </p:nvCxnSpPr>
            <p:spPr>
              <a:xfrm flipV="1">
                <a:off x="4039423" y="4036223"/>
                <a:ext cx="246857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Gerade Verbindung mit Pfeil 71"/>
            <p:cNvCxnSpPr/>
            <p:nvPr/>
          </p:nvCxnSpPr>
          <p:spPr>
            <a:xfrm rot="5400000" flipH="1" flipV="1">
              <a:off x="2614230" y="4214500"/>
              <a:ext cx="802408" cy="484113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/>
            <p:cNvCxnSpPr/>
            <p:nvPr/>
          </p:nvCxnSpPr>
          <p:spPr>
            <a:xfrm rot="5400000">
              <a:off x="4086650" y="4515253"/>
              <a:ext cx="607223" cy="14922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ieren 61"/>
            <p:cNvGrpSpPr/>
            <p:nvPr/>
          </p:nvGrpSpPr>
          <p:grpSpPr>
            <a:xfrm>
              <a:off x="2594783" y="4714884"/>
              <a:ext cx="1899459" cy="892975"/>
              <a:chOff x="2594783" y="4643446"/>
              <a:chExt cx="1899459" cy="892975"/>
            </a:xfrm>
          </p:grpSpPr>
          <p:sp>
            <p:nvSpPr>
              <p:cNvPr id="11" name="Ellipse 10"/>
              <p:cNvSpPr/>
              <p:nvPr/>
            </p:nvSpPr>
            <p:spPr>
              <a:xfrm>
                <a:off x="2594783" y="4786322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3026587" y="517923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4137052" y="4822041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3205182" y="464344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3562372" y="5000636"/>
                <a:ext cx="357190" cy="357190"/>
              </a:xfrm>
              <a:prstGeom prst="ellipse">
                <a:avLst/>
              </a:prstGeom>
              <a:solidFill>
                <a:srgbClr val="FFD47D"/>
              </a:solidFill>
              <a:ln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4" name="Gerade Verbindung mit Pfeil 53"/>
              <p:cNvCxnSpPr>
                <a:stCxn id="13" idx="6"/>
                <a:endCxn id="30" idx="3"/>
              </p:cNvCxnSpPr>
              <p:nvPr/>
            </p:nvCxnSpPr>
            <p:spPr>
              <a:xfrm flipV="1">
                <a:off x="3383777" y="5305517"/>
                <a:ext cx="230904" cy="523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Gerade Verbindung mit Pfeil 62"/>
              <p:cNvCxnSpPr>
                <a:stCxn id="29" idx="2"/>
                <a:endCxn id="11" idx="6"/>
              </p:cNvCxnSpPr>
              <p:nvPr/>
            </p:nvCxnSpPr>
            <p:spPr>
              <a:xfrm rot="10800000" flipV="1">
                <a:off x="2951974" y="4822041"/>
                <a:ext cx="253209" cy="142876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Gerade Verbindung mit Pfeil 65"/>
              <p:cNvCxnSpPr>
                <a:stCxn id="11" idx="4"/>
                <a:endCxn id="13" idx="2"/>
              </p:cNvCxnSpPr>
              <p:nvPr/>
            </p:nvCxnSpPr>
            <p:spPr>
              <a:xfrm rot="16200000" flipH="1">
                <a:off x="2792825" y="5124064"/>
                <a:ext cx="214314" cy="253209"/>
              </a:xfrm>
              <a:prstGeom prst="straightConnector1">
                <a:avLst/>
              </a:prstGeom>
              <a:ln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Gerade Verbindung mit Pfeil 56"/>
            <p:cNvCxnSpPr>
              <a:stCxn id="29" idx="6"/>
              <a:endCxn id="15" idx="1"/>
            </p:cNvCxnSpPr>
            <p:nvPr/>
          </p:nvCxnSpPr>
          <p:spPr>
            <a:xfrm>
              <a:off x="3562372" y="4893479"/>
              <a:ext cx="626989" cy="52309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>
              <a:endCxn id="15" idx="2"/>
            </p:cNvCxnSpPr>
            <p:nvPr/>
          </p:nvCxnSpPr>
          <p:spPr>
            <a:xfrm flipV="1">
              <a:off x="3935441" y="5072074"/>
              <a:ext cx="201611" cy="14287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>
              <a:stCxn id="12" idx="6"/>
              <a:endCxn id="17" idx="1"/>
            </p:cNvCxnSpPr>
            <p:nvPr/>
          </p:nvCxnSpPr>
          <p:spPr>
            <a:xfrm>
              <a:off x="3562372" y="3929066"/>
              <a:ext cx="172170" cy="1951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>
              <a:stCxn id="12" idx="2"/>
              <a:endCxn id="27" idx="6"/>
            </p:cNvCxnSpPr>
            <p:nvPr/>
          </p:nvCxnSpPr>
          <p:spPr>
            <a:xfrm rot="10800000" flipV="1">
              <a:off x="2922606" y="3929066"/>
              <a:ext cx="282576" cy="1428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70"/>
          <p:cNvGrpSpPr/>
          <p:nvPr/>
        </p:nvGrpSpPr>
        <p:grpSpPr>
          <a:xfrm>
            <a:off x="2143140" y="1142984"/>
            <a:ext cx="2857520" cy="1285884"/>
            <a:chOff x="2143140" y="1142984"/>
            <a:chExt cx="2857520" cy="1285884"/>
          </a:xfrm>
        </p:grpSpPr>
        <p:sp>
          <p:nvSpPr>
            <p:cNvPr id="8" name="Rechteck 7"/>
            <p:cNvSpPr/>
            <p:nvPr/>
          </p:nvSpPr>
          <p:spPr>
            <a:xfrm>
              <a:off x="2143140" y="1142984"/>
              <a:ext cx="2857520" cy="12858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Business Logic</a:t>
              </a:r>
              <a:endParaRPr lang="en-US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208226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0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532873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2964677" y="1805765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429024" y="155255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4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3779862" y="1909746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5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390261" y="192245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26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4105568" y="1450075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9" name="Abgerundetes Rechteck 98"/>
          <p:cNvSpPr/>
          <p:nvPr/>
        </p:nvSpPr>
        <p:spPr>
          <a:xfrm>
            <a:off x="5237458" y="2571744"/>
            <a:ext cx="1506058" cy="328614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79" name="Rechteck 78"/>
          <p:cNvSpPr/>
          <p:nvPr/>
        </p:nvSpPr>
        <p:spPr>
          <a:xfrm>
            <a:off x="2143140" y="2428868"/>
            <a:ext cx="2857520" cy="36433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Objects</a:t>
            </a:r>
            <a:endParaRPr lang="en-US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Models Generated by EMF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2565416" y="2786058"/>
            <a:ext cx="2078054" cy="2821801"/>
            <a:chOff x="2565416" y="2786058"/>
            <a:chExt cx="2078054" cy="2821801"/>
          </a:xfrm>
        </p:grpSpPr>
        <p:sp>
          <p:nvSpPr>
            <p:cNvPr id="10" name="Ellipse 9"/>
            <p:cNvSpPr/>
            <p:nvPr/>
          </p:nvSpPr>
          <p:spPr>
            <a:xfrm>
              <a:off x="2922606" y="2964653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4039423" y="3090939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3526653" y="2786058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Gerade Verbindung mit Pfeil 32"/>
            <p:cNvCxnSpPr>
              <a:stCxn id="16" idx="2"/>
              <a:endCxn id="10" idx="7"/>
            </p:cNvCxnSpPr>
            <p:nvPr/>
          </p:nvCxnSpPr>
          <p:spPr>
            <a:xfrm rot="10800000" flipV="1">
              <a:off x="3227487" y="2964652"/>
              <a:ext cx="299166" cy="5230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>
              <a:stCxn id="16" idx="6"/>
              <a:endCxn id="14" idx="1"/>
            </p:cNvCxnSpPr>
            <p:nvPr/>
          </p:nvCxnSpPr>
          <p:spPr>
            <a:xfrm>
              <a:off x="3883843" y="2964653"/>
              <a:ext cx="207889" cy="17859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 rot="5400000">
              <a:off x="2547557" y="3465988"/>
              <a:ext cx="623813" cy="230904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rot="5400000">
              <a:off x="3151604" y="3323113"/>
              <a:ext cx="659532" cy="19518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mit Pfeil 68"/>
            <p:cNvCxnSpPr/>
            <p:nvPr/>
          </p:nvCxnSpPr>
          <p:spPr>
            <a:xfrm rot="16200000" flipV="1">
              <a:off x="3318691" y="3529805"/>
              <a:ext cx="928694" cy="15558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rot="5400000">
              <a:off x="3080166" y="4411272"/>
              <a:ext cx="607223" cy="158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3205182" y="3750471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3682233" y="4071942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2565416" y="3893347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4286280" y="3929066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0" name="Gerade Verbindung mit Pfeil 49"/>
            <p:cNvCxnSpPr>
              <a:stCxn id="17" idx="6"/>
              <a:endCxn id="28" idx="2"/>
            </p:cNvCxnSpPr>
            <p:nvPr/>
          </p:nvCxnSpPr>
          <p:spPr>
            <a:xfrm flipV="1">
              <a:off x="4039423" y="4107661"/>
              <a:ext cx="246857" cy="14287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mit Pfeil 71"/>
            <p:cNvCxnSpPr/>
            <p:nvPr/>
          </p:nvCxnSpPr>
          <p:spPr>
            <a:xfrm rot="5400000" flipH="1" flipV="1">
              <a:off x="2614230" y="4214500"/>
              <a:ext cx="802408" cy="484113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/>
            <p:cNvCxnSpPr/>
            <p:nvPr/>
          </p:nvCxnSpPr>
          <p:spPr>
            <a:xfrm rot="5400000">
              <a:off x="4086650" y="4515253"/>
              <a:ext cx="607223" cy="14922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Ellipse 10"/>
            <p:cNvSpPr/>
            <p:nvPr/>
          </p:nvSpPr>
          <p:spPr>
            <a:xfrm>
              <a:off x="2594783" y="4857760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3026587" y="5250669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4137052" y="4893479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3205182" y="4714884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3562372" y="5072074"/>
              <a:ext cx="357190" cy="357190"/>
            </a:xfrm>
            <a:prstGeom prst="ellipse">
              <a:avLst/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4" name="Gerade Verbindung mit Pfeil 53"/>
            <p:cNvCxnSpPr>
              <a:stCxn id="13" idx="6"/>
              <a:endCxn id="30" idx="3"/>
            </p:cNvCxnSpPr>
            <p:nvPr/>
          </p:nvCxnSpPr>
          <p:spPr>
            <a:xfrm flipV="1">
              <a:off x="3383777" y="5376955"/>
              <a:ext cx="230904" cy="5230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>
              <a:stCxn id="29" idx="2"/>
              <a:endCxn id="11" idx="6"/>
            </p:cNvCxnSpPr>
            <p:nvPr/>
          </p:nvCxnSpPr>
          <p:spPr>
            <a:xfrm rot="10800000" flipV="1">
              <a:off x="2951974" y="4893479"/>
              <a:ext cx="253209" cy="14287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>
              <a:stCxn id="11" idx="4"/>
              <a:endCxn id="13" idx="2"/>
            </p:cNvCxnSpPr>
            <p:nvPr/>
          </p:nvCxnSpPr>
          <p:spPr>
            <a:xfrm rot="16200000" flipH="1">
              <a:off x="2792825" y="5195502"/>
              <a:ext cx="214314" cy="25320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mit Pfeil 56"/>
            <p:cNvCxnSpPr>
              <a:stCxn id="29" idx="6"/>
              <a:endCxn id="15" idx="1"/>
            </p:cNvCxnSpPr>
            <p:nvPr/>
          </p:nvCxnSpPr>
          <p:spPr>
            <a:xfrm>
              <a:off x="3562372" y="4893479"/>
              <a:ext cx="626989" cy="52309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>
              <a:endCxn id="15" idx="2"/>
            </p:cNvCxnSpPr>
            <p:nvPr/>
          </p:nvCxnSpPr>
          <p:spPr>
            <a:xfrm flipV="1">
              <a:off x="3935441" y="5072074"/>
              <a:ext cx="201611" cy="142878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mit Pfeil 85"/>
            <p:cNvCxnSpPr>
              <a:stCxn id="12" idx="6"/>
              <a:endCxn id="17" idx="1"/>
            </p:cNvCxnSpPr>
            <p:nvPr/>
          </p:nvCxnSpPr>
          <p:spPr>
            <a:xfrm>
              <a:off x="3562372" y="3929066"/>
              <a:ext cx="172170" cy="195185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 Verbindung mit Pfeil 88"/>
            <p:cNvCxnSpPr>
              <a:stCxn id="12" idx="2"/>
              <a:endCxn id="27" idx="6"/>
            </p:cNvCxnSpPr>
            <p:nvPr/>
          </p:nvCxnSpPr>
          <p:spPr>
            <a:xfrm rot="10800000" flipV="1">
              <a:off x="2922606" y="3929066"/>
              <a:ext cx="282576" cy="14287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Abgerundetes Rechteck 98"/>
          <p:cNvSpPr/>
          <p:nvPr/>
        </p:nvSpPr>
        <p:spPr>
          <a:xfrm>
            <a:off x="5237458" y="2571744"/>
            <a:ext cx="1506058" cy="328614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Persistence Handled by EMF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>
          <a:xfrm>
            <a:off x="5000660" y="2428868"/>
            <a:ext cx="2000264" cy="3643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pieren 72"/>
          <p:cNvGrpSpPr/>
          <p:nvPr/>
        </p:nvGrpSpPr>
        <p:grpSpPr>
          <a:xfrm>
            <a:off x="5000660" y="1142984"/>
            <a:ext cx="2000264" cy="1285884"/>
            <a:chOff x="5000660" y="1142984"/>
            <a:chExt cx="2000264" cy="1285884"/>
          </a:xfrm>
        </p:grpSpPr>
        <p:sp>
          <p:nvSpPr>
            <p:cNvPr id="9" name="Rechteck 8"/>
            <p:cNvSpPr/>
            <p:nvPr/>
          </p:nvSpPr>
          <p:spPr>
            <a:xfrm>
              <a:off x="5000660" y="1142984"/>
              <a:ext cx="2000264" cy="12858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Persistence Logic</a:t>
              </a:r>
              <a:endParaRPr lang="en-US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1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237458" y="158613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2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5707051" y="1768290"/>
              <a:ext cx="506418" cy="506418"/>
            </a:xfrm>
            <a:prstGeom prst="rect">
              <a:avLst/>
            </a:prstGeom>
            <a:noFill/>
          </p:spPr>
        </p:pic>
        <p:pic>
          <p:nvPicPr>
            <p:cNvPr id="83" name="Picture 2" descr="C:\develop\icons\EOperation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V="1">
              <a:off x="6237098" y="1693340"/>
              <a:ext cx="506418" cy="506418"/>
            </a:xfrm>
            <a:prstGeom prst="rect">
              <a:avLst/>
            </a:prstGeom>
            <a:noFill/>
          </p:spPr>
        </p:pic>
      </p:grp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61372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27709" cy="4119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9" name="Abgerundetes Rechteck 98"/>
          <p:cNvSpPr/>
          <p:nvPr/>
        </p:nvSpPr>
        <p:spPr>
          <a:xfrm>
            <a:off x="5237458" y="2571744"/>
            <a:ext cx="1506058" cy="328614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5715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ResourceSet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-24"/>
            <a:ext cx="8286808" cy="1131910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Default Serialization by EMF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Scale, Share and Store your Models with CDO 2.0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2009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Abgerundetes Rechteck 95"/>
          <p:cNvSpPr/>
          <p:nvPr/>
        </p:nvSpPr>
        <p:spPr>
          <a:xfrm>
            <a:off x="2357422" y="2709708"/>
            <a:ext cx="6215106" cy="816964"/>
          </a:xfrm>
          <a:prstGeom prst="roundRect">
            <a:avLst/>
          </a:prstGeom>
          <a:solidFill>
            <a:srgbClr val="FFE8B9"/>
          </a:solidFill>
          <a:ln w="57150"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XMLResource</a:t>
            </a:r>
          </a:p>
        </p:txBody>
      </p:sp>
      <p:sp>
        <p:nvSpPr>
          <p:cNvPr id="97" name="Abgerundetes Rechteck 96"/>
          <p:cNvSpPr/>
          <p:nvPr/>
        </p:nvSpPr>
        <p:spPr>
          <a:xfrm>
            <a:off x="2357422" y="3624107"/>
            <a:ext cx="6215106" cy="876463"/>
          </a:xfrm>
          <a:prstGeom prst="roundRect">
            <a:avLst/>
          </a:prstGeom>
          <a:solidFill>
            <a:srgbClr val="FFE8B9"/>
          </a:solidFill>
          <a:ln w="57150"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BinaryResource</a:t>
            </a:r>
          </a:p>
        </p:txBody>
      </p:sp>
      <p:sp>
        <p:nvSpPr>
          <p:cNvPr id="98" name="Abgerundetes Rechteck 9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uppieren 57"/>
          <p:cNvGrpSpPr/>
          <p:nvPr/>
        </p:nvGrpSpPr>
        <p:grpSpPr>
          <a:xfrm>
            <a:off x="7643866" y="2786058"/>
            <a:ext cx="714380" cy="662071"/>
            <a:chOff x="7643866" y="2643182"/>
            <a:chExt cx="714380" cy="805657"/>
          </a:xfrm>
        </p:grpSpPr>
        <p:sp>
          <p:nvSpPr>
            <p:cNvPr id="85" name="Gefaltete Ecke 8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7726264" y="2864983"/>
              <a:ext cx="596638" cy="41197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.xml</a:t>
              </a:r>
              <a:endParaRPr lang="en-US" sz="16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uppieren 63"/>
          <p:cNvGrpSpPr/>
          <p:nvPr/>
        </p:nvGrpSpPr>
        <p:grpSpPr>
          <a:xfrm>
            <a:off x="7643866" y="3724316"/>
            <a:ext cx="714380" cy="662071"/>
            <a:chOff x="7643866" y="2643182"/>
            <a:chExt cx="714380" cy="805657"/>
          </a:xfrm>
        </p:grpSpPr>
        <p:sp>
          <p:nvSpPr>
            <p:cNvPr id="65" name="Gefaltete Ecke 64"/>
            <p:cNvSpPr/>
            <p:nvPr/>
          </p:nvSpPr>
          <p:spPr>
            <a:xfrm flipV="1">
              <a:off x="7643866" y="2643182"/>
              <a:ext cx="714380" cy="805657"/>
            </a:xfrm>
            <a:prstGeom prst="foldedCorner">
              <a:avLst>
                <a:gd name="adj" fmla="val 27159"/>
              </a:avLst>
            </a:prstGeom>
            <a:solidFill>
              <a:srgbClr val="FFD47D"/>
            </a:solidFill>
            <a:ln w="57150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7674009" y="2872104"/>
              <a:ext cx="550151" cy="41197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.dat</a:t>
              </a:r>
              <a:endParaRPr lang="en-US" sz="16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Abgerundetes Rechteck 17"/>
          <p:cNvSpPr/>
          <p:nvPr/>
        </p:nvSpPr>
        <p:spPr>
          <a:xfrm>
            <a:off x="2357422" y="4590971"/>
            <a:ext cx="6215106" cy="1101777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4" name="Zylinder 83"/>
          <p:cNvSpPr/>
          <p:nvPr/>
        </p:nvSpPr>
        <p:spPr>
          <a:xfrm>
            <a:off x="7643866" y="4715679"/>
            <a:ext cx="714380" cy="842160"/>
          </a:xfrm>
          <a:prstGeom prst="can">
            <a:avLst/>
          </a:prstGeom>
          <a:solidFill>
            <a:srgbClr val="FFD47D"/>
          </a:solidFill>
          <a:ln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RDB</a:t>
            </a:r>
            <a:endParaRPr lang="en-US" sz="160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18" grpId="0" animBg="1"/>
    </p:bld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1277</Words>
  <Application>Microsoft Office PowerPoint</Application>
  <PresentationFormat>Bildschirmpräsentation (4:3)</PresentationFormat>
  <Paragraphs>433</Paragraphs>
  <Slides>30</Slides>
  <Notes>30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1" baseType="lpstr">
      <vt:lpstr>Template</vt:lpstr>
      <vt:lpstr>Scale, Share and Store your Models with CDO 2.0</vt:lpstr>
      <vt:lpstr>Agenda</vt:lpstr>
      <vt:lpstr>Typical Application</vt:lpstr>
      <vt:lpstr>Cross References by EMF</vt:lpstr>
      <vt:lpstr>Model View Controller by EMF</vt:lpstr>
      <vt:lpstr>Business Logic is Yours</vt:lpstr>
      <vt:lpstr>Models Generated by EMF</vt:lpstr>
      <vt:lpstr>Persistence Handled by EMF</vt:lpstr>
      <vt:lpstr>Default Serialization by EMF</vt:lpstr>
      <vt:lpstr>EMF Snippet</vt:lpstr>
      <vt:lpstr>Typical CDO Deployment</vt:lpstr>
      <vt:lpstr>Multiple Repositories</vt:lpstr>
      <vt:lpstr>Typical CDO Application</vt:lpstr>
      <vt:lpstr>Integration with ResourceSet</vt:lpstr>
      <vt:lpstr>Each Repository Once per ViewSet</vt:lpstr>
      <vt:lpstr>Multiple Views per Session</vt:lpstr>
      <vt:lpstr>Scalability through Revisions</vt:lpstr>
      <vt:lpstr>Views are Revision Selectors</vt:lpstr>
      <vt:lpstr>Object State Machine</vt:lpstr>
      <vt:lpstr>Typical CDO Server</vt:lpstr>
      <vt:lpstr>Live Demonstration</vt:lpstr>
      <vt:lpstr>Opening a Session</vt:lpstr>
      <vt:lpstr>Opening Views, Audits and Transactions</vt:lpstr>
      <vt:lpstr>Structured Resources / Queries</vt:lpstr>
      <vt:lpstr>Explicit Locking</vt:lpstr>
      <vt:lpstr>Save Points</vt:lpstr>
      <vt:lpstr>Passive Updates</vt:lpstr>
      <vt:lpstr>Change Subscriptions</vt:lpstr>
      <vt:lpstr>Query Framework</vt:lpstr>
      <vt:lpstr>Folie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959</cp:revision>
  <dcterms:created xsi:type="dcterms:W3CDTF">2008-08-22T09:52:33Z</dcterms:created>
  <dcterms:modified xsi:type="dcterms:W3CDTF">2009-01-28T15:47:53Z</dcterms:modified>
</cp:coreProperties>
</file>