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75" r:id="rId12"/>
    <p:sldId id="262" r:id="rId13"/>
    <p:sldId id="276" r:id="rId14"/>
    <p:sldId id="277" r:id="rId15"/>
    <p:sldId id="278" r:id="rId16"/>
    <p:sldId id="263" r:id="rId17"/>
    <p:sldId id="264" r:id="rId18"/>
    <p:sldId id="265" r:id="rId19"/>
    <p:sldId id="280" r:id="rId20"/>
    <p:sldId id="267" r:id="rId21"/>
    <p:sldId id="279" r:id="rId22"/>
    <p:sldId id="272" r:id="rId23"/>
    <p:sldId id="273" r:id="rId24"/>
    <p:sldId id="274" r:id="rId25"/>
    <p:sldId id="271" r:id="rId26"/>
  </p:sldIdLst>
  <p:sldSz cx="9144000" cy="6858000" type="screen4x3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08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/>
          <p:cNvPicPr/>
          <p:nvPr/>
        </p:nvPicPr>
        <p:blipFill>
          <a:blip r:embed="rId14"/>
          <a:stretch/>
        </p:blipFill>
        <p:spPr>
          <a:xfrm>
            <a:off x="0" y="6307200"/>
            <a:ext cx="9143280" cy="550080"/>
          </a:xfrm>
          <a:prstGeom prst="rect">
            <a:avLst/>
          </a:prstGeom>
          <a:ln>
            <a:noFill/>
          </a:ln>
        </p:spPr>
      </p:pic>
      <p:pic>
        <p:nvPicPr>
          <p:cNvPr id="7" name="Grafik 10"/>
          <p:cNvPicPr/>
          <p:nvPr/>
        </p:nvPicPr>
        <p:blipFill>
          <a:blip r:embed="rId15"/>
          <a:stretch/>
        </p:blipFill>
        <p:spPr>
          <a:xfrm>
            <a:off x="334800" y="6143760"/>
            <a:ext cx="570960" cy="510480"/>
          </a:xfrm>
          <a:prstGeom prst="rect">
            <a:avLst/>
          </a:prstGeom>
          <a:ln>
            <a:noFill/>
          </a:ln>
        </p:spPr>
      </p:pic>
      <p:pic>
        <p:nvPicPr>
          <p:cNvPr id="2" name="Picture 2"/>
          <p:cNvPicPr/>
          <p:nvPr/>
        </p:nvPicPr>
        <p:blipFill>
          <a:blip r:embed="rId16"/>
          <a:stretch/>
        </p:blipFill>
        <p:spPr>
          <a:xfrm>
            <a:off x="0" y="0"/>
            <a:ext cx="9143280" cy="6857280"/>
          </a:xfrm>
          <a:prstGeom prst="rect">
            <a:avLst/>
          </a:prstGeom>
          <a:ln>
            <a:noFill/>
          </a:ln>
        </p:spPr>
      </p:pic>
      <p:pic>
        <p:nvPicPr>
          <p:cNvPr id="3" name="Grafik 10"/>
          <p:cNvPicPr/>
          <p:nvPr/>
        </p:nvPicPr>
        <p:blipFill>
          <a:blip r:embed="rId15"/>
          <a:stretch/>
        </p:blipFill>
        <p:spPr>
          <a:xfrm>
            <a:off x="244440" y="5857920"/>
            <a:ext cx="856440" cy="766080"/>
          </a:xfrm>
          <a:prstGeom prst="rect">
            <a:avLst/>
          </a:prstGeom>
          <a:ln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8"/>
          <p:cNvPicPr/>
          <p:nvPr/>
        </p:nvPicPr>
        <p:blipFill>
          <a:blip r:embed="rId14"/>
          <a:stretch/>
        </p:blipFill>
        <p:spPr>
          <a:xfrm>
            <a:off x="0" y="6307200"/>
            <a:ext cx="9143280" cy="550080"/>
          </a:xfrm>
          <a:prstGeom prst="rect">
            <a:avLst/>
          </a:prstGeom>
          <a:ln>
            <a:noFill/>
          </a:ln>
        </p:spPr>
      </p:pic>
      <p:pic>
        <p:nvPicPr>
          <p:cNvPr id="43" name="Grafik 10"/>
          <p:cNvPicPr/>
          <p:nvPr/>
        </p:nvPicPr>
        <p:blipFill>
          <a:blip r:embed="rId15"/>
          <a:stretch/>
        </p:blipFill>
        <p:spPr>
          <a:xfrm>
            <a:off x="334800" y="6143760"/>
            <a:ext cx="570960" cy="510480"/>
          </a:xfrm>
          <a:prstGeom prst="rect">
            <a:avLst/>
          </a:prstGeom>
          <a:ln>
            <a:noFill/>
          </a:ln>
        </p:spPr>
      </p:pic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8"/>
          <p:cNvPicPr/>
          <p:nvPr/>
        </p:nvPicPr>
        <p:blipFill>
          <a:blip r:embed="rId14"/>
          <a:stretch/>
        </p:blipFill>
        <p:spPr>
          <a:xfrm>
            <a:off x="0" y="6307200"/>
            <a:ext cx="9143280" cy="550080"/>
          </a:xfrm>
          <a:prstGeom prst="rect">
            <a:avLst/>
          </a:prstGeom>
          <a:ln>
            <a:noFill/>
          </a:ln>
        </p:spPr>
      </p:pic>
      <p:pic>
        <p:nvPicPr>
          <p:cNvPr id="83" name="Grafik 10"/>
          <p:cNvPicPr/>
          <p:nvPr/>
        </p:nvPicPr>
        <p:blipFill>
          <a:blip r:embed="rId15"/>
          <a:stretch/>
        </p:blipFill>
        <p:spPr>
          <a:xfrm>
            <a:off x="334800" y="6143760"/>
            <a:ext cx="570960" cy="510480"/>
          </a:xfrm>
          <a:prstGeom prst="rect">
            <a:avLst/>
          </a:prstGeom>
          <a:ln>
            <a:noFill/>
          </a:ln>
        </p:spPr>
      </p:pic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Picture 8"/>
          <p:cNvPicPr/>
          <p:nvPr/>
        </p:nvPicPr>
        <p:blipFill>
          <a:blip r:embed="rId14"/>
          <a:stretch/>
        </p:blipFill>
        <p:spPr>
          <a:xfrm>
            <a:off x="0" y="6307200"/>
            <a:ext cx="9143280" cy="550080"/>
          </a:xfrm>
          <a:prstGeom prst="rect">
            <a:avLst/>
          </a:prstGeom>
          <a:ln>
            <a:noFill/>
          </a:ln>
        </p:spPr>
      </p:pic>
      <p:pic>
        <p:nvPicPr>
          <p:cNvPr id="123" name="Grafik 10"/>
          <p:cNvPicPr/>
          <p:nvPr/>
        </p:nvPicPr>
        <p:blipFill>
          <a:blip r:embed="rId15"/>
          <a:stretch/>
        </p:blipFill>
        <p:spPr>
          <a:xfrm>
            <a:off x="334800" y="6143760"/>
            <a:ext cx="570960" cy="510480"/>
          </a:xfrm>
          <a:prstGeom prst="rect">
            <a:avLst/>
          </a:prstGeom>
          <a:ln>
            <a:noFill/>
          </a:ln>
        </p:spPr>
      </p:pic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Picture 8"/>
          <p:cNvPicPr/>
          <p:nvPr/>
        </p:nvPicPr>
        <p:blipFill>
          <a:blip r:embed="rId14"/>
          <a:stretch/>
        </p:blipFill>
        <p:spPr>
          <a:xfrm>
            <a:off x="0" y="6307200"/>
            <a:ext cx="9143280" cy="550080"/>
          </a:xfrm>
          <a:prstGeom prst="rect">
            <a:avLst/>
          </a:prstGeom>
          <a:ln>
            <a:noFill/>
          </a:ln>
        </p:spPr>
      </p:pic>
      <p:pic>
        <p:nvPicPr>
          <p:cNvPr id="163" name="Grafik 10"/>
          <p:cNvPicPr/>
          <p:nvPr/>
        </p:nvPicPr>
        <p:blipFill>
          <a:blip r:embed="rId15"/>
          <a:stretch/>
        </p:blipFill>
        <p:spPr>
          <a:xfrm>
            <a:off x="334800" y="6143760"/>
            <a:ext cx="570960" cy="510480"/>
          </a:xfrm>
          <a:prstGeom prst="rect">
            <a:avLst/>
          </a:prstGeom>
          <a:ln>
            <a:noFill/>
          </a:ln>
        </p:spPr>
      </p:pic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sumo-user@lists.sourceforge.net" TargetMode="External"/><Relationship Id="rId2" Type="http://schemas.openxmlformats.org/officeDocument/2006/relationships/hyperlink" Target="http://sumo.dlr.de/wiki" TargetMode="External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4.png"/><Relationship Id="rId4" Type="http://schemas.openxmlformats.org/officeDocument/2006/relationships/hyperlink" Target="mailto:sumo@dlr.d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ython.org/download/releases/2.7/" TargetMode="External"/><Relationship Id="rId2" Type="http://schemas.openxmlformats.org/officeDocument/2006/relationships/hyperlink" Target="http://sumo.dlr.de/wiki/Downloads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notepad-plus-plus.org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878400" y="1573200"/>
            <a:ext cx="7778880" cy="740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686868"/>
                </a:solidFill>
                <a:latin typeface="Arial"/>
              </a:rPr>
              <a:t>Welcome to SUMO 2019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203" name="CustomShape 2"/>
          <p:cNvSpPr/>
          <p:nvPr/>
        </p:nvSpPr>
        <p:spPr>
          <a:xfrm>
            <a:off x="878400" y="2430000"/>
            <a:ext cx="7778880" cy="115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400" b="0" strike="noStrike" spc="-1">
                <a:solidFill>
                  <a:srgbClr val="686868"/>
                </a:solidFill>
                <a:latin typeface="Arial"/>
              </a:rPr>
              <a:t>Simulating Connected Urban Mobility</a:t>
            </a:r>
            <a:r>
              <a:t/>
            </a:r>
            <a:br/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400" b="0" strike="noStrike" spc="-1">
                <a:solidFill>
                  <a:srgbClr val="686868"/>
                </a:solidFill>
                <a:latin typeface="Arial"/>
              </a:rPr>
              <a:t>May 13th – 15th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400" b="0" strike="noStrike" spc="-1">
                <a:solidFill>
                  <a:srgbClr val="686868"/>
                </a:solidFill>
                <a:latin typeface="Arial"/>
              </a:rPr>
              <a:t>Berlin - Adlershof</a:t>
            </a:r>
            <a:endParaRPr lang="en-US" sz="2400" b="0" strike="noStrike" spc="-1">
              <a:latin typeface="Arial"/>
            </a:endParaRPr>
          </a:p>
        </p:txBody>
      </p:sp>
      <p:pic>
        <p:nvPicPr>
          <p:cNvPr id="204" name="Grafik 203"/>
          <p:cNvPicPr/>
          <p:nvPr/>
        </p:nvPicPr>
        <p:blipFill>
          <a:blip r:embed="rId2"/>
          <a:stretch/>
        </p:blipFill>
        <p:spPr>
          <a:xfrm>
            <a:off x="6221520" y="274680"/>
            <a:ext cx="2647800" cy="2039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486000" y="648000"/>
            <a:ext cx="8171280" cy="73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400" b="1" strike="noStrike" spc="-1" dirty="0" smtClean="0">
                <a:solidFill>
                  <a:srgbClr val="686868"/>
                </a:solidFill>
                <a:latin typeface="Arial"/>
              </a:rPr>
              <a:t>Visualizing Traffic Data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224" name="CustomShape 2"/>
          <p:cNvSpPr/>
          <p:nvPr/>
        </p:nvSpPr>
        <p:spPr>
          <a:xfrm>
            <a:off x="486000" y="1628640"/>
            <a:ext cx="5093280" cy="42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225" name="CustomShape 3"/>
          <p:cNvSpPr/>
          <p:nvPr/>
        </p:nvSpPr>
        <p:spPr>
          <a:xfrm>
            <a:off x="1530000" y="126000"/>
            <a:ext cx="7127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</a:rPr>
              <a:t>SUMO2016 &gt; Jakob Erdmann  • SUMO Tutorial &gt; 2016-05-23</a:t>
            </a:r>
            <a:endParaRPr lang="en-US" sz="800" b="0" strike="noStrike" spc="-1">
              <a:latin typeface="Arial"/>
            </a:endParaRPr>
          </a:p>
        </p:txBody>
      </p:sp>
      <p:sp>
        <p:nvSpPr>
          <p:cNvPr id="226" name="CustomShape 4"/>
          <p:cNvSpPr/>
          <p:nvPr/>
        </p:nvSpPr>
        <p:spPr>
          <a:xfrm>
            <a:off x="486000" y="126000"/>
            <a:ext cx="1043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DLR.de  •  Chart </a:t>
            </a:r>
            <a:fld id="{8F4C59A9-FC74-4631-9B6A-5EDADB155B7A}" type="slidenum"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10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9" name="CustomShape 2"/>
          <p:cNvSpPr/>
          <p:nvPr/>
        </p:nvSpPr>
        <p:spPr>
          <a:xfrm>
            <a:off x="486000" y="1386579"/>
            <a:ext cx="4446040" cy="433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err="1" smtClean="0">
                <a:solidFill>
                  <a:srgbClr val="000000"/>
                </a:solidFill>
                <a:latin typeface="Arial"/>
              </a:rPr>
              <a:t>edgeData</a:t>
            </a: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pc="-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edgeData</a:t>
            </a:r>
            <a:r>
              <a:rPr lang="en-US" spc="-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id="</a:t>
            </a:r>
            <a:r>
              <a:rPr lang="en-US" spc="-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pedData</a:t>
            </a:r>
            <a:r>
              <a:rPr lang="en-US" spc="-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file="edgeData_peds.xml</a:t>
            </a:r>
            <a:r>
              <a:rPr lang="en-US" spc="-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pc="-1" dirty="0" err="1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detectPersons</a:t>
            </a:r>
            <a:r>
              <a:rPr lang="en-US" spc="-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="walk"</a:t>
            </a:r>
            <a:r>
              <a:rPr lang="en-US" spc="-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  <a:endParaRPr lang="en-US" b="0" strike="noStrike" spc="-1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B050"/>
                </a:solidFill>
                <a:latin typeface="Arial"/>
              </a:rPr>
              <a:t>Load directly in sumo-</a:t>
            </a:r>
            <a:r>
              <a:rPr lang="en-US" spc="-1" dirty="0" err="1" smtClean="0">
                <a:solidFill>
                  <a:srgbClr val="00B050"/>
                </a:solidFill>
                <a:latin typeface="Arial"/>
              </a:rPr>
              <a:t>gui</a:t>
            </a:r>
            <a:endParaRPr lang="en-US" spc="-1" dirty="0" smtClean="0">
              <a:solidFill>
                <a:srgbClr val="00B050"/>
              </a:solidFill>
              <a:latin typeface="Arial"/>
            </a:endParaRP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000000"/>
              </a:solidFill>
              <a:latin typeface="Arial"/>
            </a:endParaRP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000000"/>
              </a:solidFill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000000"/>
              </a:solidFill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000000"/>
              </a:solidFill>
              <a:latin typeface="Arial"/>
            </a:endParaRPr>
          </a:p>
          <a:p>
            <a:pPr marL="72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Sample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data in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ourier New"/>
              </a:rPr>
              <a:t>1_netedit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89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32656"/>
            <a:ext cx="3743703" cy="582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816" y="2996952"/>
            <a:ext cx="3643354" cy="182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816" y="4653136"/>
            <a:ext cx="3612369" cy="1804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987434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486000" y="648000"/>
            <a:ext cx="8171280" cy="73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400" b="1" strike="noStrike" spc="-1" dirty="0" smtClean="0">
                <a:solidFill>
                  <a:srgbClr val="686868"/>
                </a:solidFill>
                <a:latin typeface="Arial"/>
              </a:rPr>
              <a:t>Visualizing Trajectories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224" name="CustomShape 2"/>
          <p:cNvSpPr/>
          <p:nvPr/>
        </p:nvSpPr>
        <p:spPr>
          <a:xfrm>
            <a:off x="486000" y="1628640"/>
            <a:ext cx="5093280" cy="42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225" name="CustomShape 3"/>
          <p:cNvSpPr/>
          <p:nvPr/>
        </p:nvSpPr>
        <p:spPr>
          <a:xfrm>
            <a:off x="1530000" y="126000"/>
            <a:ext cx="7127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</a:rPr>
              <a:t>SUMO2016 &gt; Jakob Erdmann  • SUMO Tutorial &gt; 2016-05-23</a:t>
            </a:r>
            <a:endParaRPr lang="en-US" sz="800" b="0" strike="noStrike" spc="-1">
              <a:latin typeface="Arial"/>
            </a:endParaRPr>
          </a:p>
        </p:txBody>
      </p:sp>
      <p:sp>
        <p:nvSpPr>
          <p:cNvPr id="226" name="CustomShape 4"/>
          <p:cNvSpPr/>
          <p:nvPr/>
        </p:nvSpPr>
        <p:spPr>
          <a:xfrm>
            <a:off x="486000" y="126000"/>
            <a:ext cx="1043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DLR.de  •  Chart </a:t>
            </a:r>
            <a:fld id="{8F4C59A9-FC74-4631-9B6A-5EDADB155B7A}" type="slidenum"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11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9" name="CustomShape 2"/>
          <p:cNvSpPr/>
          <p:nvPr/>
        </p:nvSpPr>
        <p:spPr>
          <a:xfrm>
            <a:off x="486000" y="1268760"/>
            <a:ext cx="7974432" cy="433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Filtered FCD-output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b="1" spc="-1" dirty="0" smtClean="0">
                <a:solidFill>
                  <a:srgbClr val="000000"/>
                </a:solidFill>
                <a:latin typeface="Arial"/>
              </a:rPr>
              <a:t>--</a:t>
            </a:r>
            <a:r>
              <a:rPr lang="en-US" b="1" spc="-1" dirty="0" err="1" smtClean="0">
                <a:solidFill>
                  <a:srgbClr val="000000"/>
                </a:solidFill>
                <a:latin typeface="Arial"/>
              </a:rPr>
              <a:t>fcd</a:t>
            </a:r>
            <a:r>
              <a:rPr lang="en-US" b="1" spc="-1" dirty="0" smtClean="0">
                <a:solidFill>
                  <a:srgbClr val="000000"/>
                </a:solidFill>
                <a:latin typeface="Arial"/>
              </a:rPr>
              <a:t>-</a:t>
            </a:r>
            <a:r>
              <a:rPr lang="en-US" b="1" spc="-1" dirty="0" err="1" smtClean="0">
                <a:solidFill>
                  <a:srgbClr val="000000"/>
                </a:solidFill>
                <a:latin typeface="Arial"/>
              </a:rPr>
              <a:t>output.filter</a:t>
            </a:r>
            <a:r>
              <a:rPr lang="en-US" b="1" spc="-1" dirty="0" smtClean="0">
                <a:solidFill>
                  <a:srgbClr val="000000"/>
                </a:solidFill>
                <a:latin typeface="Arial"/>
              </a:rPr>
              <a:t>-</a:t>
            </a:r>
            <a:r>
              <a:rPr lang="en-US" b="1" spc="-1" dirty="0" err="1" smtClean="0">
                <a:solidFill>
                  <a:srgbClr val="000000"/>
                </a:solidFill>
                <a:latin typeface="Arial"/>
              </a:rPr>
              <a:t>edges.input</a:t>
            </a:r>
            <a:r>
              <a:rPr lang="en-US" b="1" spc="-1" dirty="0" smtClean="0">
                <a:solidFill>
                  <a:srgbClr val="000000"/>
                </a:solidFill>
                <a:latin typeface="Arial"/>
              </a:rPr>
              <a:t>-file edges.txt</a:t>
            </a:r>
          </a:p>
          <a:p>
            <a:pPr marL="180000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b="1" spc="-1" dirty="0">
                <a:solidFill>
                  <a:srgbClr val="000000"/>
                </a:solidFill>
              </a:rPr>
              <a:t>python </a:t>
            </a:r>
            <a:r>
              <a:rPr lang="en-US" b="1" spc="-1" dirty="0" smtClean="0">
                <a:solidFill>
                  <a:srgbClr val="000000"/>
                </a:solidFill>
              </a:rPr>
              <a:t>%SUMO_HOME%\tools\plot_trajectories.py fcd.xml -t </a:t>
            </a:r>
            <a:r>
              <a:rPr lang="en-US" b="1" spc="-1" dirty="0" err="1" smtClean="0">
                <a:solidFill>
                  <a:srgbClr val="000000"/>
                </a:solidFill>
              </a:rPr>
              <a:t>xs</a:t>
            </a:r>
            <a:r>
              <a:rPr lang="en-US" b="1" spc="-1" dirty="0" smtClean="0">
                <a:solidFill>
                  <a:srgbClr val="000000"/>
                </a:solidFill>
              </a:rPr>
              <a:t> -s</a:t>
            </a:r>
            <a:endParaRPr lang="en-US" b="1" spc="-1" dirty="0" smtClean="0">
              <a:solidFill>
                <a:srgbClr val="000000"/>
              </a:solidFill>
              <a:latin typeface="Arial"/>
            </a:endParaRPr>
          </a:p>
          <a:p>
            <a:pPr marL="72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Sample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data in </a:t>
            </a:r>
            <a:r>
              <a:rPr lang="en-US" spc="-1" dirty="0" smtClean="0">
                <a:solidFill>
                  <a:srgbClr val="000000"/>
                </a:solidFill>
                <a:latin typeface="Courier New"/>
              </a:rPr>
              <a:t>2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ourier New"/>
              </a:rPr>
              <a:t>_visualization</a:t>
            </a: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89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76872"/>
            <a:ext cx="5472608" cy="3647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77072"/>
            <a:ext cx="3502865" cy="210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01324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CustomShape 1"/>
          <p:cNvSpPr/>
          <p:nvPr/>
        </p:nvSpPr>
        <p:spPr>
          <a:xfrm>
            <a:off x="486000" y="648000"/>
            <a:ext cx="8171280" cy="73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686868"/>
                </a:solidFill>
                <a:latin typeface="Arial"/>
              </a:rPr>
              <a:t>Public Transport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230" name="CustomShape 2"/>
          <p:cNvSpPr/>
          <p:nvPr/>
        </p:nvSpPr>
        <p:spPr>
          <a:xfrm>
            <a:off x="395640" y="3357000"/>
            <a:ext cx="8333640" cy="280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webWizard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uses this information to automatically generate public transport schedules (using </a:t>
            </a:r>
            <a:r>
              <a:rPr lang="en-US" sz="1800" b="0" strike="noStrike" spc="-1" dirty="0">
                <a:solidFill>
                  <a:srgbClr val="000000"/>
                </a:solidFill>
                <a:latin typeface="Courier New"/>
              </a:rPr>
              <a:t>tools/ptlines2flows.py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)</a:t>
            </a:r>
            <a:endParaRPr lang="en-US" sz="1800" b="0" strike="noStrike" spc="-1" dirty="0">
              <a:latin typeface="Arial"/>
            </a:endParaRPr>
          </a:p>
          <a:p>
            <a:pPr marL="626400" lvl="1" indent="-179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Simulates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one vehicle per line to record stopping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times</a:t>
            </a:r>
          </a:p>
          <a:p>
            <a:pPr marL="626400" lvl="1" indent="-179280"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B050"/>
                </a:solidFill>
              </a:rPr>
              <a:t>service period import from </a:t>
            </a:r>
            <a:r>
              <a:rPr lang="en-US" spc="-1" dirty="0" smtClean="0">
                <a:solidFill>
                  <a:srgbClr val="00B050"/>
                </a:solidFill>
              </a:rPr>
              <a:t>OSM</a:t>
            </a:r>
          </a:p>
          <a:p>
            <a:pPr marL="626400" lvl="1" indent="-179280"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C00000"/>
                </a:solidFill>
              </a:rPr>
              <a:t>Note</a:t>
            </a:r>
            <a:r>
              <a:rPr lang="en-US" spc="-1" dirty="0">
                <a:solidFill>
                  <a:srgbClr val="000000"/>
                </a:solidFill>
              </a:rPr>
              <a:t>: Version 1.2 still includes all lines regardless of day/night service. </a:t>
            </a:r>
            <a:r>
              <a:rPr lang="en-US" spc="-1" dirty="0">
                <a:solidFill>
                  <a:srgbClr val="00B050"/>
                </a:solidFill>
              </a:rPr>
              <a:t>Fixed in </a:t>
            </a:r>
            <a:r>
              <a:rPr lang="en-US" spc="-1" dirty="0" smtClean="0">
                <a:solidFill>
                  <a:srgbClr val="00B050"/>
                </a:solidFill>
              </a:rPr>
              <a:t>dev-version</a:t>
            </a:r>
            <a:endParaRPr lang="en-US" sz="1800" b="0" strike="noStrike" spc="-1" dirty="0"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Generated pedestrians demand (actually </a:t>
            </a:r>
            <a:r>
              <a:rPr lang="en-US" sz="1800" b="0" strike="noStrike" spc="-1" dirty="0">
                <a:solidFill>
                  <a:srgbClr val="000000"/>
                </a:solidFill>
                <a:latin typeface="Courier New"/>
              </a:rPr>
              <a:t>&lt;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ourier New"/>
              </a:rPr>
              <a:t>personTrip</a:t>
            </a:r>
            <a:r>
              <a:rPr lang="en-US" sz="1800" b="0" strike="noStrike" spc="-1" dirty="0">
                <a:solidFill>
                  <a:srgbClr val="000000"/>
                </a:solidFill>
                <a:latin typeface="Courier New"/>
              </a:rPr>
              <a:t>&gt;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) automatically performs intermodal routing to decide between walking and public transport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231" name="CustomShape 3"/>
          <p:cNvSpPr/>
          <p:nvPr/>
        </p:nvSpPr>
        <p:spPr>
          <a:xfrm>
            <a:off x="1530000" y="126000"/>
            <a:ext cx="7127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</a:rPr>
              <a:t>SUMO2016 &gt; Jakob Erdmann  • SUMO Tutorial &gt; 2016-05-23</a:t>
            </a:r>
            <a:endParaRPr lang="en-US" sz="800" b="0" strike="noStrike" spc="-1">
              <a:latin typeface="Arial"/>
            </a:endParaRPr>
          </a:p>
        </p:txBody>
      </p:sp>
      <p:sp>
        <p:nvSpPr>
          <p:cNvPr id="232" name="CustomShape 4"/>
          <p:cNvSpPr/>
          <p:nvPr/>
        </p:nvSpPr>
        <p:spPr>
          <a:xfrm>
            <a:off x="486000" y="126000"/>
            <a:ext cx="1043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DLR.de  •  Chart </a:t>
            </a:r>
            <a:fld id="{1589186D-3185-4A67-BE95-3C38D3110C5D}" type="slidenum"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12</a:t>
            </a:fld>
            <a:endParaRPr lang="en-US" sz="800" b="0" strike="noStrike" spc="-1">
              <a:latin typeface="Arial"/>
            </a:endParaRPr>
          </a:p>
        </p:txBody>
      </p:sp>
      <p:pic>
        <p:nvPicPr>
          <p:cNvPr id="233" name="Picture 2"/>
          <p:cNvPicPr/>
          <p:nvPr/>
        </p:nvPicPr>
        <p:blipFill>
          <a:blip r:embed="rId2"/>
          <a:stretch/>
        </p:blipFill>
        <p:spPr>
          <a:xfrm>
            <a:off x="5364000" y="404640"/>
            <a:ext cx="3259080" cy="3076920"/>
          </a:xfrm>
          <a:prstGeom prst="rect">
            <a:avLst/>
          </a:prstGeom>
          <a:ln>
            <a:noFill/>
          </a:ln>
        </p:spPr>
      </p:pic>
      <p:sp>
        <p:nvSpPr>
          <p:cNvPr id="234" name="CustomShape 5"/>
          <p:cNvSpPr/>
          <p:nvPr/>
        </p:nvSpPr>
        <p:spPr>
          <a:xfrm>
            <a:off x="463015" y="1844824"/>
            <a:ext cx="4679640" cy="136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NETCONVERT can import public transport data from OSM:</a:t>
            </a:r>
            <a:endParaRPr lang="en-US" sz="1800" b="0" strike="noStrike" spc="-1" dirty="0">
              <a:latin typeface="Arial"/>
            </a:endParaRPr>
          </a:p>
          <a:p>
            <a:pPr marL="626400" lvl="1" indent="-179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Stops (</a:t>
            </a:r>
            <a:r>
              <a:rPr lang="en-US" sz="1800" b="0" strike="noStrike" spc="-1" dirty="0">
                <a:solidFill>
                  <a:srgbClr val="000000"/>
                </a:solidFill>
                <a:latin typeface="Courier New"/>
              </a:rPr>
              <a:t>--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ourier New"/>
              </a:rPr>
              <a:t>ptstop</a:t>
            </a:r>
            <a:r>
              <a:rPr lang="en-US" sz="1800" b="0" strike="noStrike" spc="-1" dirty="0">
                <a:solidFill>
                  <a:srgbClr val="000000"/>
                </a:solidFill>
                <a:latin typeface="Courier New"/>
              </a:rPr>
              <a:t>-output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)</a:t>
            </a:r>
            <a:endParaRPr lang="en-US" sz="1800" b="0" strike="noStrike" spc="-1" dirty="0">
              <a:latin typeface="Arial"/>
            </a:endParaRPr>
          </a:p>
          <a:p>
            <a:pPr marL="626400" lvl="1" indent="-179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Lines  (</a:t>
            </a:r>
            <a:r>
              <a:rPr lang="en-US" sz="1800" b="0" strike="noStrike" spc="-1" dirty="0">
                <a:solidFill>
                  <a:srgbClr val="000000"/>
                </a:solidFill>
                <a:latin typeface="Courier New"/>
              </a:rPr>
              <a:t>--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ourier New"/>
              </a:rPr>
              <a:t>ptline</a:t>
            </a:r>
            <a:r>
              <a:rPr lang="en-US" sz="1800" b="0" strike="noStrike" spc="-1" dirty="0">
                <a:solidFill>
                  <a:srgbClr val="000000"/>
                </a:solidFill>
                <a:latin typeface="Courier New"/>
              </a:rPr>
              <a:t>-output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)</a:t>
            </a: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>
            <a:off x="486000" y="648000"/>
            <a:ext cx="8171280" cy="73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686868"/>
                </a:solidFill>
                <a:latin typeface="Arial"/>
              </a:rPr>
              <a:t>Adapting Public Transport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236" name="CustomShape 2"/>
          <p:cNvSpPr/>
          <p:nvPr/>
        </p:nvSpPr>
        <p:spPr>
          <a:xfrm>
            <a:off x="349448" y="1556792"/>
            <a:ext cx="8496832" cy="4535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FFC000"/>
                </a:solidFill>
              </a:rPr>
              <a:t>Warning</a:t>
            </a:r>
            <a:r>
              <a:rPr lang="en-US" spc="-1" dirty="0">
                <a:solidFill>
                  <a:srgbClr val="FFC000"/>
                </a:solidFill>
              </a:rPr>
              <a:t>: Person 'ped3260' aborted waiting for 164:1 at </a:t>
            </a:r>
            <a:r>
              <a:rPr lang="en-US" spc="-1" dirty="0" err="1">
                <a:solidFill>
                  <a:srgbClr val="FFC000"/>
                </a:solidFill>
              </a:rPr>
              <a:t>busStop</a:t>
            </a:r>
            <a:r>
              <a:rPr lang="en-US" spc="-1" dirty="0">
                <a:solidFill>
                  <a:srgbClr val="FFC000"/>
                </a:solidFill>
              </a:rPr>
              <a:t> '1383533459</a:t>
            </a:r>
            <a:endParaRPr lang="en-US" sz="1800" b="0" strike="noStrike" spc="-1" dirty="0">
              <a:solidFill>
                <a:srgbClr val="FFC000"/>
              </a:solidFill>
              <a:latin typeface="Arial"/>
            </a:endParaRP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Look at that person in detail -</a:t>
            </a:r>
          </a:p>
          <a:p>
            <a:pPr marL="1094400" lvl="2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View parameters</a:t>
            </a:r>
            <a:r>
              <a:rPr lang="en-US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pc="-1" dirty="0" smtClean="0">
                <a:solidFill>
                  <a:srgbClr val="000000"/>
                </a:solidFill>
                <a:latin typeface="Arial"/>
              </a:rPr>
              <a:t>and plan, exaggerate selected person size</a:t>
            </a:r>
          </a:p>
          <a:p>
            <a:pPr marL="1094400" lvl="2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</a:rPr>
              <a:t>missed the bus by only a few </a:t>
            </a:r>
            <a:r>
              <a:rPr lang="en-US" spc="-1" dirty="0" smtClean="0">
                <a:solidFill>
                  <a:srgbClr val="000000"/>
                </a:solidFill>
              </a:rPr>
              <a:t>seconds</a:t>
            </a:r>
          </a:p>
          <a:p>
            <a:pPr marL="1094400" lvl="2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Static intermodal routing unaware of individual speed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Increase service end from 3600 to 5400 in </a:t>
            </a:r>
            <a:r>
              <a:rPr lang="en-US" b="1" spc="-1" dirty="0" smtClean="0">
                <a:solidFill>
                  <a:srgbClr val="000000"/>
                </a:solidFill>
                <a:latin typeface="Arial"/>
              </a:rPr>
              <a:t>build.bat</a:t>
            </a:r>
          </a:p>
          <a:p>
            <a:pPr marL="180000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Alternative: load </a:t>
            </a:r>
            <a:r>
              <a:rPr lang="en-US" spc="-1" dirty="0" err="1" smtClean="0">
                <a:solidFill>
                  <a:srgbClr val="000000"/>
                </a:solidFill>
                <a:latin typeface="Arial"/>
              </a:rPr>
              <a:t>personTrips</a:t>
            </a:r>
            <a:r>
              <a:rPr lang="en-US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pc="-1" dirty="0" smtClean="0">
                <a:solidFill>
                  <a:srgbClr val="000000"/>
                </a:solidFill>
                <a:latin typeface="Arial"/>
              </a:rPr>
              <a:t>directly into the simulation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err="1" smtClean="0">
                <a:solidFill>
                  <a:srgbClr val="000000"/>
                </a:solidFill>
                <a:latin typeface="Arial"/>
              </a:rPr>
              <a:t>randomTrips</a:t>
            </a:r>
            <a:r>
              <a:rPr lang="en-US" spc="-1" dirty="0" smtClean="0">
                <a:solidFill>
                  <a:srgbClr val="000000"/>
                </a:solidFill>
                <a:latin typeface="Arial"/>
              </a:rPr>
              <a:t> may create disconnected trips so we need to filter those first</a:t>
            </a:r>
          </a:p>
          <a:p>
            <a:pPr marL="1094400" lvl="2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b="1" spc="-1" dirty="0" smtClean="0">
                <a:solidFill>
                  <a:srgbClr val="000000"/>
                </a:solidFill>
                <a:latin typeface="Arial"/>
              </a:rPr>
              <a:t>duarouter -c </a:t>
            </a:r>
            <a:r>
              <a:rPr lang="en-US" b="1" spc="-1" dirty="0" err="1" smtClean="0">
                <a:solidFill>
                  <a:srgbClr val="000000"/>
                </a:solidFill>
                <a:latin typeface="Arial"/>
              </a:rPr>
              <a:t>validatePersons.duarcfg</a:t>
            </a:r>
            <a:endParaRPr lang="en-US" b="1" spc="-1" dirty="0" smtClean="0">
              <a:solidFill>
                <a:srgbClr val="000000"/>
              </a:solidFill>
              <a:latin typeface="Arial"/>
            </a:endParaRP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latin typeface="Arial"/>
              </a:rPr>
              <a:t>Better Plans: </a:t>
            </a:r>
            <a:r>
              <a:rPr lang="en-US" spc="-1" dirty="0" smtClean="0">
                <a:latin typeface="Arial"/>
              </a:rPr>
              <a:t>4 </a:t>
            </a:r>
            <a:r>
              <a:rPr lang="en-US" spc="-1" dirty="0" smtClean="0">
                <a:latin typeface="Arial"/>
              </a:rPr>
              <a:t>aborted instead of </a:t>
            </a:r>
            <a:r>
              <a:rPr lang="en-US" spc="-1" dirty="0" smtClean="0">
                <a:latin typeface="Arial"/>
              </a:rPr>
              <a:t>12</a:t>
            </a:r>
            <a:endParaRPr lang="en-US" spc="-1" dirty="0" smtClean="0">
              <a:solidFill>
                <a:srgbClr val="C00000"/>
              </a:solidFill>
              <a:latin typeface="Arial"/>
            </a:endParaRP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C00000"/>
                </a:solidFill>
              </a:rPr>
              <a:t>Note:</a:t>
            </a:r>
            <a:r>
              <a:rPr lang="en-US" spc="-1" dirty="0">
                <a:solidFill>
                  <a:srgbClr val="FF0000"/>
                </a:solidFill>
              </a:rPr>
              <a:t> </a:t>
            </a:r>
            <a:r>
              <a:rPr lang="en-US" spc="-1" dirty="0" smtClean="0">
                <a:solidFill>
                  <a:srgbClr val="00B050"/>
                </a:solidFill>
              </a:rPr>
              <a:t>Works only  </a:t>
            </a:r>
            <a:r>
              <a:rPr lang="en-US" spc="-1" dirty="0">
                <a:solidFill>
                  <a:srgbClr val="00B050"/>
                </a:solidFill>
              </a:rPr>
              <a:t>in </a:t>
            </a:r>
            <a:r>
              <a:rPr lang="en-US" spc="-1" dirty="0" smtClean="0">
                <a:solidFill>
                  <a:srgbClr val="00B050"/>
                </a:solidFill>
              </a:rPr>
              <a:t>dev-version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00B050"/>
              </a:solidFill>
            </a:endParaRPr>
          </a:p>
          <a:p>
            <a:pPr marL="1800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</a:rPr>
              <a:t>Sample data in </a:t>
            </a:r>
            <a:r>
              <a:rPr lang="en-US" spc="-1" dirty="0">
                <a:solidFill>
                  <a:srgbClr val="000000"/>
                </a:solidFill>
                <a:latin typeface="Courier New"/>
              </a:rPr>
              <a:t>3_public_transport.final</a:t>
            </a:r>
          </a:p>
          <a:p>
            <a:pPr marL="180000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/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C00000"/>
              </a:solidFill>
              <a:latin typeface="Arial"/>
            </a:endParaRP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b="1" spc="-1" dirty="0">
              <a:solidFill>
                <a:srgbClr val="000000"/>
              </a:solidFill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237" name="CustomShape 3"/>
          <p:cNvSpPr/>
          <p:nvPr/>
        </p:nvSpPr>
        <p:spPr>
          <a:xfrm>
            <a:off x="1530000" y="126000"/>
            <a:ext cx="7127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</a:rPr>
              <a:t>SUMO2016 &gt; Jakob Erdmann  • SUMO Tutorial &gt; 2016-05-23</a:t>
            </a:r>
            <a:endParaRPr lang="en-US" sz="800" b="0" strike="noStrike" spc="-1">
              <a:latin typeface="Arial"/>
            </a:endParaRPr>
          </a:p>
        </p:txBody>
      </p:sp>
      <p:sp>
        <p:nvSpPr>
          <p:cNvPr id="238" name="CustomShape 4"/>
          <p:cNvSpPr/>
          <p:nvPr/>
        </p:nvSpPr>
        <p:spPr>
          <a:xfrm>
            <a:off x="486000" y="126000"/>
            <a:ext cx="1043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DLR.de  •  Chart </a:t>
            </a:r>
            <a:fld id="{D34641E8-9435-4E9A-A3CC-C883E84DB0EB}" type="slidenum"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13</a:t>
            </a:fld>
            <a:endParaRPr lang="en-US" sz="800" b="0" strike="noStrike" spc="-1">
              <a:latin typeface="Arial"/>
            </a:endParaRPr>
          </a:p>
        </p:txBody>
      </p:sp>
      <p:pic>
        <p:nvPicPr>
          <p:cNvPr id="239" name="Picture 2"/>
          <p:cNvPicPr/>
          <p:nvPr/>
        </p:nvPicPr>
        <p:blipFill>
          <a:blip r:embed="rId2"/>
          <a:stretch/>
        </p:blipFill>
        <p:spPr>
          <a:xfrm>
            <a:off x="6787345" y="260640"/>
            <a:ext cx="1906884" cy="180020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CustomShape 1"/>
          <p:cNvSpPr/>
          <p:nvPr/>
        </p:nvSpPr>
        <p:spPr>
          <a:xfrm>
            <a:off x="486000" y="648000"/>
            <a:ext cx="8171280" cy="73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400" b="1" strike="noStrike" spc="-1" dirty="0" smtClean="0">
                <a:solidFill>
                  <a:srgbClr val="686868"/>
                </a:solidFill>
                <a:latin typeface="Arial"/>
              </a:rPr>
              <a:t>Visual Demand Editing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241" name="CustomShape 2"/>
          <p:cNvSpPr/>
          <p:nvPr/>
        </p:nvSpPr>
        <p:spPr>
          <a:xfrm>
            <a:off x="1530000" y="126000"/>
            <a:ext cx="7127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</a:rPr>
              <a:t>SUMO2016 &gt; Jakob Erdmann  • SUMO Tutorial &gt; 2016-05-23</a:t>
            </a:r>
            <a:endParaRPr lang="en-US" sz="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800" b="0" strike="noStrike" spc="-1">
              <a:latin typeface="Arial"/>
            </a:endParaRPr>
          </a:p>
        </p:txBody>
      </p:sp>
      <p:sp>
        <p:nvSpPr>
          <p:cNvPr id="242" name="CustomShape 3"/>
          <p:cNvSpPr/>
          <p:nvPr/>
        </p:nvSpPr>
        <p:spPr>
          <a:xfrm>
            <a:off x="486000" y="126000"/>
            <a:ext cx="1043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DLR.de  •  Chart </a:t>
            </a:r>
            <a:fld id="{24DA06DB-16F5-4412-B8E0-9DE4B906F5FC}" type="slidenum"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14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9" name="CustomShape 2"/>
          <p:cNvSpPr/>
          <p:nvPr/>
        </p:nvSpPr>
        <p:spPr>
          <a:xfrm>
            <a:off x="498903" y="1284141"/>
            <a:ext cx="4721169" cy="3960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Sumo o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ption --scale </a:t>
            </a: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Netedit demand mode! (F4)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latin typeface="Arial"/>
              </a:rPr>
              <a:t>Create Route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latin typeface="Arial"/>
              </a:rPr>
              <a:t>Create Vehicle Type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latin typeface="Arial"/>
              </a:rPr>
              <a:t>Create Flow (by clicking on Route)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Save demand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000000"/>
              </a:solidFill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C00000"/>
                </a:solidFill>
                <a:latin typeface="Arial"/>
              </a:rPr>
              <a:t>Version 1.2 issues 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Create route from non-consecutive edges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b="0" strike="noStrike" spc="-1" dirty="0" smtClean="0">
                <a:solidFill>
                  <a:srgbClr val="000000"/>
                </a:solidFill>
                <a:latin typeface="Arial"/>
              </a:rPr>
              <a:t>Saving Flow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...</a:t>
            </a: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000000"/>
              </a:solidFill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000000"/>
              </a:solidFill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196752"/>
            <a:ext cx="19240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934" y="548680"/>
            <a:ext cx="1295972" cy="3472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172" y="3573016"/>
            <a:ext cx="3744416" cy="2762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strike="noStrike" spc="-1" dirty="0" smtClean="0">
                <a:solidFill>
                  <a:srgbClr val="686868"/>
                </a:solidFill>
                <a:latin typeface="Arial"/>
              </a:rPr>
              <a:t>Visual Demand Editing - Outlook</a:t>
            </a:r>
            <a:r>
              <a:rPr lang="en-US" b="0" strike="noStrike" spc="-1" dirty="0" smtClean="0">
                <a:latin typeface="Arial"/>
              </a:rPr>
              <a:t/>
            </a:r>
            <a:br>
              <a:rPr lang="en-US" b="0" strike="noStrike" spc="-1" dirty="0" smtClean="0">
                <a:latin typeface="Arial"/>
              </a:rPr>
            </a:br>
            <a:endParaRPr lang="de-DE" dirty="0"/>
          </a:p>
        </p:txBody>
      </p:sp>
      <p:sp>
        <p:nvSpPr>
          <p:cNvPr id="5" name="CustomShape 2"/>
          <p:cNvSpPr/>
          <p:nvPr/>
        </p:nvSpPr>
        <p:spPr>
          <a:xfrm>
            <a:off x="498903" y="1340768"/>
            <a:ext cx="8177553" cy="41743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err="1" smtClean="0">
                <a:solidFill>
                  <a:srgbClr val="000000"/>
                </a:solidFill>
                <a:latin typeface="Arial"/>
              </a:rPr>
              <a:t>Bugfixing</a:t>
            </a:r>
            <a:r>
              <a:rPr lang="en-US" spc="-1" dirty="0" smtClean="0">
                <a:solidFill>
                  <a:srgbClr val="000000"/>
                </a:solidFill>
                <a:latin typeface="Arial"/>
              </a:rPr>
              <a:t> (obviously)</a:t>
            </a: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Usability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Overlapping Objects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Understanding / Manipulating large demand files</a:t>
            </a:r>
          </a:p>
          <a:p>
            <a:pPr marL="180000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Features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Persons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</a:rPr>
              <a:t> </a:t>
            </a:r>
            <a:r>
              <a:rPr lang="en-US" spc="-1" dirty="0">
                <a:solidFill>
                  <a:srgbClr val="00B050"/>
                </a:solidFill>
              </a:rPr>
              <a:t>&lt;</a:t>
            </a:r>
            <a:r>
              <a:rPr lang="en-US" spc="-1" dirty="0" err="1">
                <a:solidFill>
                  <a:srgbClr val="00B050"/>
                </a:solidFill>
              </a:rPr>
              <a:t>personFlow</a:t>
            </a:r>
            <a:r>
              <a:rPr lang="en-US" spc="-1" dirty="0">
                <a:solidFill>
                  <a:srgbClr val="00B050"/>
                </a:solidFill>
              </a:rPr>
              <a:t> </a:t>
            </a:r>
            <a:r>
              <a:rPr lang="en-US" spc="-1" dirty="0"/>
              <a:t>id="</a:t>
            </a:r>
            <a:r>
              <a:rPr lang="en-US" spc="-1" dirty="0" err="1"/>
              <a:t>pflow</a:t>
            </a:r>
            <a:r>
              <a:rPr lang="en-US" spc="-1" dirty="0"/>
              <a:t>" begin="0.00" end="3600.00" number="1000"&gt;</a:t>
            </a:r>
          </a:p>
          <a:p>
            <a:pPr marL="457920" lvl="1">
              <a:spcBef>
                <a:spcPts val="300"/>
              </a:spcBef>
              <a:buClr>
                <a:srgbClr val="000000"/>
              </a:buClr>
            </a:pPr>
            <a:r>
              <a:rPr lang="en-US" spc="-1" dirty="0"/>
              <a:t>        &lt;</a:t>
            </a:r>
            <a:r>
              <a:rPr lang="en-US" spc="-1" dirty="0" err="1"/>
              <a:t>personTrip</a:t>
            </a:r>
            <a:r>
              <a:rPr lang="en-US" spc="-1" dirty="0"/>
              <a:t> from="EDGE1" to="EDGE2" modes="public"/&gt;</a:t>
            </a:r>
          </a:p>
          <a:p>
            <a:pPr marL="457920" lvl="1">
              <a:spcBef>
                <a:spcPts val="300"/>
              </a:spcBef>
              <a:buClr>
                <a:srgbClr val="000000"/>
              </a:buClr>
            </a:pPr>
            <a:r>
              <a:rPr lang="en-US" spc="-1" dirty="0">
                <a:solidFill>
                  <a:srgbClr val="00B050"/>
                </a:solidFill>
              </a:rPr>
              <a:t>    &lt;/</a:t>
            </a:r>
            <a:r>
              <a:rPr lang="en-US" spc="-1" dirty="0" err="1">
                <a:solidFill>
                  <a:srgbClr val="00B050"/>
                </a:solidFill>
              </a:rPr>
              <a:t>personFlow</a:t>
            </a:r>
            <a:r>
              <a:rPr lang="en-US" spc="-1" dirty="0" smtClean="0">
                <a:solidFill>
                  <a:srgbClr val="00B050"/>
                </a:solidFill>
              </a:rPr>
              <a:t>&gt;</a:t>
            </a:r>
          </a:p>
          <a:p>
            <a:pPr marL="457920" lvl="1">
              <a:spcBef>
                <a:spcPts val="300"/>
              </a:spcBef>
              <a:buClr>
                <a:srgbClr val="000000"/>
              </a:buClr>
            </a:pPr>
            <a:endParaRPr lang="en-US" spc="-1" dirty="0" smtClean="0">
              <a:solidFill>
                <a:srgbClr val="000000"/>
              </a:solidFill>
              <a:latin typeface="Arial"/>
            </a:endParaRP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</a:rPr>
              <a:t>Sample data in </a:t>
            </a:r>
            <a:r>
              <a:rPr lang="en-US" spc="-1" dirty="0" smtClean="0">
                <a:solidFill>
                  <a:srgbClr val="000000"/>
                </a:solidFill>
                <a:latin typeface="Courier New"/>
              </a:rPr>
              <a:t>4_demand.final</a:t>
            </a:r>
            <a:endParaRPr lang="en-US" spc="-1" dirty="0">
              <a:solidFill>
                <a:srgbClr val="000000"/>
              </a:solidFill>
              <a:latin typeface="Courier New"/>
            </a:endParaRP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000000"/>
              </a:solidFill>
              <a:latin typeface="Arial"/>
            </a:endParaRPr>
          </a:p>
          <a:p>
            <a:pPr marL="457920" lvl="1">
              <a:spcBef>
                <a:spcPts val="300"/>
              </a:spcBef>
              <a:buClr>
                <a:srgbClr val="000000"/>
              </a:buClr>
            </a:pPr>
            <a:endParaRPr lang="en-US" spc="-1" dirty="0" smtClean="0">
              <a:solidFill>
                <a:srgbClr val="00B050"/>
              </a:solidFill>
            </a:endParaRPr>
          </a:p>
          <a:p>
            <a:pPr marL="457920" lvl="1">
              <a:spcBef>
                <a:spcPts val="300"/>
              </a:spcBef>
              <a:buClr>
                <a:srgbClr val="000000"/>
              </a:buClr>
            </a:pPr>
            <a:endParaRPr lang="en-US" spc="-1" dirty="0">
              <a:solidFill>
                <a:srgbClr val="00B050"/>
              </a:solidFill>
              <a:latin typeface="Arial"/>
            </a:endParaRPr>
          </a:p>
          <a:p>
            <a:pPr marL="457920" lvl="1">
              <a:spcBef>
                <a:spcPts val="300"/>
              </a:spcBef>
              <a:buClr>
                <a:srgbClr val="000000"/>
              </a:buClr>
            </a:pPr>
            <a:endParaRPr lang="en-US" spc="-1" dirty="0" smtClean="0">
              <a:solidFill>
                <a:srgbClr val="00B050"/>
              </a:solidFill>
              <a:latin typeface="Arial"/>
            </a:endParaRPr>
          </a:p>
          <a:p>
            <a:pPr marL="457920" lvl="1">
              <a:spcBef>
                <a:spcPts val="300"/>
              </a:spcBef>
              <a:buClr>
                <a:srgbClr val="000000"/>
              </a:buClr>
            </a:pPr>
            <a:r>
              <a:rPr lang="en-US" spc="-1" dirty="0" smtClean="0">
                <a:solidFill>
                  <a:srgbClr val="00B050"/>
                </a:solidFill>
                <a:latin typeface="Arial"/>
              </a:rPr>
              <a:t>	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000000"/>
              </a:solidFill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295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486000" y="648000"/>
            <a:ext cx="8171280" cy="73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400" b="1" strike="noStrike" spc="-1" dirty="0" smtClean="0">
                <a:solidFill>
                  <a:srgbClr val="686868"/>
                </a:solidFill>
                <a:latin typeface="Arial"/>
              </a:rPr>
              <a:t>Parking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254" name="CustomShape 2"/>
          <p:cNvSpPr/>
          <p:nvPr/>
        </p:nvSpPr>
        <p:spPr>
          <a:xfrm>
            <a:off x="395640" y="1196640"/>
            <a:ext cx="4248368" cy="433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Define road-side parking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(</a:t>
            </a:r>
            <a:r>
              <a:rPr lang="en-US" sz="1800" b="0" strike="noStrike" spc="-1" dirty="0" err="1" smtClean="0">
                <a:solidFill>
                  <a:srgbClr val="00B050"/>
                </a:solidFill>
                <a:latin typeface="Arial"/>
              </a:rPr>
              <a:t>onRoad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 and road-side)</a:t>
            </a: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00B050"/>
              </a:solidFill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B050"/>
                </a:solidFill>
                <a:latin typeface="Arial"/>
              </a:rPr>
              <a:t>generateParkingAreaRerouters.py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(see </a:t>
            </a:r>
            <a:r>
              <a:rPr lang="en-US" b="1" spc="-1" dirty="0" smtClean="0">
                <a:solidFill>
                  <a:srgbClr val="000000"/>
                </a:solidFill>
                <a:latin typeface="Arial"/>
              </a:rPr>
              <a:t>buildRerouters.bat</a:t>
            </a:r>
            <a:r>
              <a:rPr lang="en-US" spc="-1" dirty="0" smtClean="0">
                <a:solidFill>
                  <a:srgbClr val="000000"/>
                </a:solidFill>
                <a:latin typeface="Arial"/>
              </a:rPr>
              <a:t> for parameters)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b="0" strike="noStrike" spc="-1" dirty="0" smtClean="0">
                <a:solidFill>
                  <a:srgbClr val="000000"/>
                </a:solidFill>
                <a:latin typeface="Arial"/>
              </a:rPr>
              <a:t>generate </a:t>
            </a:r>
            <a:r>
              <a:rPr lang="en-US" b="0" strike="noStrike" spc="-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b="0" strike="noStrike" spc="-1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parkingAreaReroute</a:t>
            </a:r>
            <a:r>
              <a:rPr lang="en-US" b="0" strike="noStrike" spc="-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b="0" strike="noStrike" spc="-1" dirty="0" smtClean="0">
                <a:solidFill>
                  <a:srgbClr val="000000"/>
                </a:solidFill>
                <a:latin typeface="Arial"/>
              </a:rPr>
              <a:t>to allow alternative </a:t>
            </a:r>
            <a:r>
              <a:rPr lang="en-US" b="0" strike="noStrike" spc="-1" dirty="0" err="1" smtClean="0">
                <a:solidFill>
                  <a:srgbClr val="000000"/>
                </a:solidFill>
                <a:latin typeface="Arial"/>
              </a:rPr>
              <a:t>parkingArea</a:t>
            </a:r>
            <a:r>
              <a:rPr lang="en-US" b="0" strike="noStrike" spc="-1" dirty="0" smtClean="0">
                <a:solidFill>
                  <a:srgbClr val="000000"/>
                </a:solidFill>
                <a:latin typeface="Arial"/>
              </a:rPr>
              <a:t> usage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255" name="CustomShape 3"/>
          <p:cNvSpPr/>
          <p:nvPr/>
        </p:nvSpPr>
        <p:spPr>
          <a:xfrm>
            <a:off x="1530000" y="126000"/>
            <a:ext cx="7127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</a:rPr>
              <a:t>SUMO2016 &gt; Jakob Erdmann  • SUMO Tutorial &gt; 2016-05-23</a:t>
            </a:r>
            <a:endParaRPr lang="en-US" sz="800" b="0" strike="noStrike" spc="-1">
              <a:latin typeface="Arial"/>
            </a:endParaRPr>
          </a:p>
        </p:txBody>
      </p:sp>
      <p:sp>
        <p:nvSpPr>
          <p:cNvPr id="256" name="CustomShape 4"/>
          <p:cNvSpPr/>
          <p:nvPr/>
        </p:nvSpPr>
        <p:spPr>
          <a:xfrm>
            <a:off x="486000" y="126000"/>
            <a:ext cx="1043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DLR.de  •  Chart </a:t>
            </a:r>
            <a:fld id="{D9E76A14-74BF-4698-ACCF-8686189525D9}" type="slidenum"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16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57" name="CustomShape 5"/>
          <p:cNvSpPr/>
          <p:nvPr/>
        </p:nvSpPr>
        <p:spPr>
          <a:xfrm>
            <a:off x="683640" y="1917000"/>
            <a:ext cx="8856360" cy="143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             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019925"/>
            <a:ext cx="4255692" cy="4563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486000" y="648000"/>
            <a:ext cx="8171280" cy="73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400" b="1" strike="noStrike" spc="-1" dirty="0" smtClean="0">
                <a:solidFill>
                  <a:srgbClr val="686868"/>
                </a:solidFill>
                <a:latin typeface="Arial"/>
              </a:rPr>
              <a:t>Parking - Dynamic rerouting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254" name="CustomShape 2"/>
          <p:cNvSpPr/>
          <p:nvPr/>
        </p:nvSpPr>
        <p:spPr>
          <a:xfrm>
            <a:off x="395640" y="1196640"/>
            <a:ext cx="4248368" cy="433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255" name="CustomShape 3"/>
          <p:cNvSpPr/>
          <p:nvPr/>
        </p:nvSpPr>
        <p:spPr>
          <a:xfrm>
            <a:off x="1530000" y="126000"/>
            <a:ext cx="7127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</a:rPr>
              <a:t>SUMO2016 &gt; Jakob Erdmann  • SUMO Tutorial &gt; 2016-05-23</a:t>
            </a:r>
            <a:endParaRPr lang="en-US" sz="800" b="0" strike="noStrike" spc="-1">
              <a:latin typeface="Arial"/>
            </a:endParaRPr>
          </a:p>
        </p:txBody>
      </p:sp>
      <p:sp>
        <p:nvSpPr>
          <p:cNvPr id="256" name="CustomShape 4"/>
          <p:cNvSpPr/>
          <p:nvPr/>
        </p:nvSpPr>
        <p:spPr>
          <a:xfrm>
            <a:off x="486000" y="126000"/>
            <a:ext cx="1043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DLR.de  •  Chart </a:t>
            </a:r>
            <a:fld id="{D9E76A14-74BF-4698-ACCF-8686189525D9}" type="slidenum"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17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57" name="CustomShape 5"/>
          <p:cNvSpPr/>
          <p:nvPr/>
        </p:nvSpPr>
        <p:spPr>
          <a:xfrm>
            <a:off x="683640" y="1917000"/>
            <a:ext cx="8856360" cy="143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             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23" y="1196752"/>
            <a:ext cx="3778802" cy="4310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196752"/>
            <a:ext cx="3773683" cy="4304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>
          <a:xfrm>
            <a:off x="827584" y="5589240"/>
            <a:ext cx="320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</a:rPr>
              <a:t>Sample data in </a:t>
            </a:r>
            <a:r>
              <a:rPr lang="en-US" spc="-1" dirty="0" smtClean="0">
                <a:solidFill>
                  <a:srgbClr val="000000"/>
                </a:solidFill>
                <a:latin typeface="Courier New"/>
              </a:rPr>
              <a:t>5_parking</a:t>
            </a:r>
            <a:endParaRPr lang="en-US" spc="-1" dirty="0"/>
          </a:p>
        </p:txBody>
      </p:sp>
    </p:spTree>
    <p:extLst>
      <p:ext uri="{BB962C8B-B14F-4D97-AF65-F5344CB8AC3E}">
        <p14:creationId xmlns:p14="http://schemas.microsoft.com/office/powerpoint/2010/main" val="276103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ustomShape 1"/>
          <p:cNvSpPr/>
          <p:nvPr/>
        </p:nvSpPr>
        <p:spPr>
          <a:xfrm>
            <a:off x="486000" y="648000"/>
            <a:ext cx="8171280" cy="73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400" b="1" strike="noStrike" spc="-1" dirty="0" err="1" smtClean="0">
                <a:solidFill>
                  <a:srgbClr val="686868"/>
                </a:solidFill>
                <a:latin typeface="Arial"/>
              </a:rPr>
              <a:t>Netgenerate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248" name="CustomShape 2"/>
          <p:cNvSpPr/>
          <p:nvPr/>
        </p:nvSpPr>
        <p:spPr>
          <a:xfrm>
            <a:off x="1530000" y="126000"/>
            <a:ext cx="7127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</a:rPr>
              <a:t>SUMO2016 &gt; Jakob Erdmann  • SUMO Tutorial &gt; 2016-05-23</a:t>
            </a:r>
            <a:endParaRPr lang="en-US" sz="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800" b="0" strike="noStrike" spc="-1">
              <a:latin typeface="Arial"/>
            </a:endParaRPr>
          </a:p>
        </p:txBody>
      </p:sp>
      <p:sp>
        <p:nvSpPr>
          <p:cNvPr id="249" name="CustomShape 3"/>
          <p:cNvSpPr/>
          <p:nvPr/>
        </p:nvSpPr>
        <p:spPr>
          <a:xfrm>
            <a:off x="486000" y="126000"/>
            <a:ext cx="1043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DLR.de  •  Chart </a:t>
            </a:r>
            <a:fld id="{A08A182D-06F5-49D3-985F-7CECAA38035A}" type="slidenum"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18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50" name="CustomShape 4"/>
          <p:cNvSpPr/>
          <p:nvPr/>
        </p:nvSpPr>
        <p:spPr>
          <a:xfrm>
            <a:off x="1301030" y="5245946"/>
            <a:ext cx="2788940" cy="1871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251" name="CustomShape 5"/>
          <p:cNvSpPr/>
          <p:nvPr/>
        </p:nvSpPr>
        <p:spPr>
          <a:xfrm>
            <a:off x="755576" y="1249922"/>
            <a:ext cx="6696744" cy="7023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Simple examples: Grid, Spider, </a:t>
            </a:r>
            <a:r>
              <a:rPr lang="en-US" spc="-1" dirty="0" smtClean="0">
                <a:solidFill>
                  <a:srgbClr val="000000"/>
                </a:solidFill>
                <a:latin typeface="Arial"/>
              </a:rPr>
              <a:t>Random</a:t>
            </a:r>
          </a:p>
          <a:p>
            <a:pPr marL="1800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</a:rPr>
              <a:t>Sample data in </a:t>
            </a:r>
            <a:r>
              <a:rPr lang="en-US" spc="-1" dirty="0" smtClean="0">
                <a:solidFill>
                  <a:srgbClr val="000000"/>
                </a:solidFill>
                <a:latin typeface="Courier New"/>
              </a:rPr>
              <a:t>6_netgenerate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68" y="2236867"/>
            <a:ext cx="2609056" cy="3627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112" y="2249524"/>
            <a:ext cx="2609056" cy="3627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7792" y="2249524"/>
            <a:ext cx="2609056" cy="3627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31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ustomShape 1"/>
          <p:cNvSpPr/>
          <p:nvPr/>
        </p:nvSpPr>
        <p:spPr>
          <a:xfrm>
            <a:off x="486000" y="648000"/>
            <a:ext cx="8171280" cy="73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400" b="1" strike="noStrike" spc="-1" dirty="0" err="1" smtClean="0">
                <a:solidFill>
                  <a:srgbClr val="686868"/>
                </a:solidFill>
                <a:latin typeface="Arial"/>
              </a:rPr>
              <a:t>Netgenerate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248" name="CustomShape 2"/>
          <p:cNvSpPr/>
          <p:nvPr/>
        </p:nvSpPr>
        <p:spPr>
          <a:xfrm>
            <a:off x="1530000" y="126000"/>
            <a:ext cx="7127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</a:rPr>
              <a:t>SUMO2016 &gt; Jakob Erdmann  • SUMO Tutorial &gt; 2016-05-23</a:t>
            </a:r>
            <a:endParaRPr lang="en-US" sz="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800" b="0" strike="noStrike" spc="-1">
              <a:latin typeface="Arial"/>
            </a:endParaRPr>
          </a:p>
        </p:txBody>
      </p:sp>
      <p:sp>
        <p:nvSpPr>
          <p:cNvPr id="249" name="CustomShape 3"/>
          <p:cNvSpPr/>
          <p:nvPr/>
        </p:nvSpPr>
        <p:spPr>
          <a:xfrm>
            <a:off x="486000" y="126000"/>
            <a:ext cx="1043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DLR.de  •  Chart </a:t>
            </a:r>
            <a:fld id="{A08A182D-06F5-49D3-985F-7CECAA38035A}" type="slidenum"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19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50" name="CustomShape 4"/>
          <p:cNvSpPr/>
          <p:nvPr/>
        </p:nvSpPr>
        <p:spPr>
          <a:xfrm>
            <a:off x="1301030" y="5245946"/>
            <a:ext cx="2788940" cy="1871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251" name="CustomShape 5"/>
          <p:cNvSpPr/>
          <p:nvPr/>
        </p:nvSpPr>
        <p:spPr>
          <a:xfrm>
            <a:off x="755576" y="1249922"/>
            <a:ext cx="6696744" cy="7023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New features: </a:t>
            </a:r>
            <a:r>
              <a:rPr lang="en-US" b="1" spc="-1" dirty="0" smtClean="0">
                <a:solidFill>
                  <a:srgbClr val="000000"/>
                </a:solidFill>
                <a:latin typeface="Arial"/>
              </a:rPr>
              <a:t>--turn-lanes --</a:t>
            </a:r>
            <a:r>
              <a:rPr lang="en-US" b="1" spc="-1" dirty="0" err="1" smtClean="0">
                <a:solidFill>
                  <a:srgbClr val="000000"/>
                </a:solidFill>
                <a:latin typeface="Arial"/>
              </a:rPr>
              <a:t>rand.random-lanenumber</a:t>
            </a:r>
            <a:endParaRPr lang="en-US" sz="1800" b="1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344" y="1700808"/>
            <a:ext cx="6744589" cy="4413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409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ustomShape 1"/>
          <p:cNvSpPr/>
          <p:nvPr/>
        </p:nvSpPr>
        <p:spPr>
          <a:xfrm>
            <a:off x="684360" y="620640"/>
            <a:ext cx="7865280" cy="83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en-US" sz="2400" b="1" strike="noStrike" spc="-1">
                <a:solidFill>
                  <a:srgbClr val="686868"/>
                </a:solidFill>
                <a:latin typeface="Arial"/>
              </a:rPr>
              <a:t>SUMO </a:t>
            </a:r>
            <a:r>
              <a:rPr lang="en-US" sz="2400" b="1" strike="noStrike" spc="-1" smtClean="0">
                <a:solidFill>
                  <a:srgbClr val="686868"/>
                </a:solidFill>
                <a:latin typeface="Arial"/>
              </a:rPr>
              <a:t>2019 </a:t>
            </a:r>
            <a:r>
              <a:rPr lang="en-US" sz="2400" b="1" strike="noStrike" spc="-1">
                <a:solidFill>
                  <a:srgbClr val="686868"/>
                </a:solidFill>
                <a:latin typeface="Arial"/>
              </a:rPr>
              <a:t>Program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206" name="CustomShape 2"/>
          <p:cNvSpPr/>
          <p:nvPr/>
        </p:nvSpPr>
        <p:spPr>
          <a:xfrm>
            <a:off x="792000" y="1160640"/>
            <a:ext cx="7595640" cy="231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Monday, May 13th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ヒラギノ角ゴ Pro W3"/>
              </a:rPr>
              <a:t>12:00-13:00   Welcome and Registration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 smtClean="0">
                <a:latin typeface="Arial"/>
              </a:rPr>
              <a:t>13:00-14:00   </a:t>
            </a:r>
            <a:r>
              <a:rPr lang="en-US" sz="1800" b="0" strike="noStrike" spc="-1" dirty="0" err="1" smtClean="0">
                <a:latin typeface="Arial"/>
              </a:rPr>
              <a:t>openMobility</a:t>
            </a:r>
            <a:r>
              <a:rPr lang="en-US" sz="1800" b="0" strike="noStrike" spc="-1" dirty="0" smtClean="0">
                <a:latin typeface="Arial"/>
              </a:rPr>
              <a:t> (Robert)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ヒラギノ角ゴ Pro W3"/>
              </a:rPr>
              <a:t>14:00-15:30  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ヒラギノ角ゴ Pro W3"/>
              </a:rPr>
              <a:t>SUMO Tutorial (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  <a:ea typeface="ヒラギノ角ゴ Pro W3"/>
              </a:rPr>
              <a:t>Jakob)</a:t>
            </a:r>
          </a:p>
          <a:p>
            <a:r>
              <a:rPr lang="en-US" spc="-1" dirty="0" smtClean="0">
                <a:solidFill>
                  <a:srgbClr val="000000"/>
                </a:solidFill>
                <a:ea typeface="ヒラギノ角ゴ Pro W3"/>
              </a:rPr>
              <a:t>16:00-17:45   Ask-Us-Anything (Micha)</a:t>
            </a:r>
          </a:p>
          <a:p>
            <a:r>
              <a:rPr lang="en-US" spc="-1" dirty="0" smtClean="0">
                <a:solidFill>
                  <a:srgbClr val="000000"/>
                </a:solidFill>
                <a:ea typeface="ヒラギノ角ゴ Pro W3"/>
              </a:rPr>
              <a:t>18:00-18:30   Social Event (Visit Co-Generation-Plant, Group 1)</a:t>
            </a:r>
          </a:p>
          <a:p>
            <a:r>
              <a:rPr lang="en-US" spc="-1" dirty="0" smtClean="0">
                <a:solidFill>
                  <a:srgbClr val="000000"/>
                </a:solidFill>
                <a:ea typeface="ヒラギノ角ゴ Pro W3"/>
              </a:rPr>
              <a:t>18:30-19:00   </a:t>
            </a:r>
            <a:r>
              <a:rPr lang="en-US" spc="-1" dirty="0">
                <a:solidFill>
                  <a:srgbClr val="000000"/>
                </a:solidFill>
                <a:ea typeface="ヒラギノ角ゴ Pro W3"/>
              </a:rPr>
              <a:t>Social Event (Visit Co-Generation-Plant, Group </a:t>
            </a:r>
            <a:r>
              <a:rPr lang="en-US" spc="-1" dirty="0" smtClean="0">
                <a:solidFill>
                  <a:srgbClr val="000000"/>
                </a:solidFill>
                <a:ea typeface="ヒラギノ角ゴ Pro W3"/>
              </a:rPr>
              <a:t>2)</a:t>
            </a:r>
          </a:p>
          <a:p>
            <a:r>
              <a:rPr lang="en-US" spc="-1" dirty="0" smtClean="0">
                <a:solidFill>
                  <a:srgbClr val="000000"/>
                </a:solidFill>
                <a:ea typeface="ヒラギノ角ゴ Pro W3"/>
              </a:rPr>
              <a:t>19:30             Restaurant (Laura)</a:t>
            </a:r>
            <a:endParaRPr lang="en-US" spc="-1" dirty="0">
              <a:solidFill>
                <a:srgbClr val="000000"/>
              </a:solidFill>
              <a:ea typeface="ヒラギノ角ゴ Pro W3"/>
            </a:endParaRPr>
          </a:p>
          <a:p>
            <a:endParaRPr lang="en-US" spc="-1" dirty="0">
              <a:solidFill>
                <a:srgbClr val="000000"/>
              </a:solidFill>
              <a:ea typeface="ヒラギノ角ゴ Pro W3"/>
            </a:endParaRPr>
          </a:p>
          <a:p>
            <a:endParaRPr lang="en-US" spc="-1" dirty="0" smtClean="0">
              <a:solidFill>
                <a:srgbClr val="000000"/>
              </a:solidFill>
              <a:ea typeface="ヒラギノ角ゴ Pro W3"/>
            </a:endParaRPr>
          </a:p>
          <a:p>
            <a:pPr>
              <a:lnSpc>
                <a:spcPct val="100000"/>
              </a:lnSpc>
            </a:pPr>
            <a:r>
              <a:rPr dirty="0"/>
              <a:t/>
            </a:r>
            <a:br>
              <a:rPr dirty="0"/>
            </a:br>
            <a:r>
              <a:rPr lang="en-US" sz="500" b="0" strike="noStrike" spc="-1" dirty="0">
                <a:solidFill>
                  <a:srgbClr val="000000"/>
                </a:solidFill>
                <a:latin typeface="Times New Roman"/>
                <a:ea typeface="ヒラギノ角ゴ Pro W3"/>
              </a:rPr>
              <a:t> </a:t>
            </a:r>
            <a:endParaRPr lang="en-US" sz="5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5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500" b="0" strike="noStrike" spc="-1" dirty="0">
              <a:latin typeface="Arial"/>
            </a:endParaRPr>
          </a:p>
        </p:txBody>
      </p:sp>
      <p:pic>
        <p:nvPicPr>
          <p:cNvPr id="207" name="Grafik 206"/>
          <p:cNvPicPr/>
          <p:nvPr/>
        </p:nvPicPr>
        <p:blipFill>
          <a:blip r:embed="rId2"/>
          <a:stretch/>
        </p:blipFill>
        <p:spPr>
          <a:xfrm>
            <a:off x="7021800" y="246600"/>
            <a:ext cx="1935360" cy="1490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ustomShape 1"/>
          <p:cNvSpPr/>
          <p:nvPr/>
        </p:nvSpPr>
        <p:spPr>
          <a:xfrm>
            <a:off x="486000" y="648000"/>
            <a:ext cx="8171280" cy="73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400" b="1" strike="noStrike" spc="-1" dirty="0" err="1" smtClean="0">
                <a:solidFill>
                  <a:srgbClr val="686868"/>
                </a:solidFill>
                <a:latin typeface="Arial"/>
              </a:rPr>
              <a:t>Netgenerate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248" name="CustomShape 2"/>
          <p:cNvSpPr/>
          <p:nvPr/>
        </p:nvSpPr>
        <p:spPr>
          <a:xfrm>
            <a:off x="1530000" y="126000"/>
            <a:ext cx="7127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</a:rPr>
              <a:t>SUMO2016 &gt; Jakob Erdmann  • SUMO Tutorial &gt; 2016-05-23</a:t>
            </a:r>
            <a:endParaRPr lang="en-US" sz="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800" b="0" strike="noStrike" spc="-1">
              <a:latin typeface="Arial"/>
            </a:endParaRPr>
          </a:p>
        </p:txBody>
      </p:sp>
      <p:sp>
        <p:nvSpPr>
          <p:cNvPr id="249" name="CustomShape 3"/>
          <p:cNvSpPr/>
          <p:nvPr/>
        </p:nvSpPr>
        <p:spPr>
          <a:xfrm>
            <a:off x="486000" y="126000"/>
            <a:ext cx="1043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DLR.de  •  Chart </a:t>
            </a:r>
            <a:fld id="{A08A182D-06F5-49D3-985F-7CECAA38035A}" type="slidenum"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20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250" name="CustomShape 4"/>
          <p:cNvSpPr/>
          <p:nvPr/>
        </p:nvSpPr>
        <p:spPr>
          <a:xfrm>
            <a:off x="1301030" y="5245946"/>
            <a:ext cx="2788940" cy="1871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251" name="CustomShape 5"/>
          <p:cNvSpPr/>
          <p:nvPr/>
        </p:nvSpPr>
        <p:spPr>
          <a:xfrm>
            <a:off x="755576" y="1249922"/>
            <a:ext cx="7151748" cy="7023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New features:</a:t>
            </a:r>
            <a:r>
              <a:rPr lang="en-US" b="1" spc="-1" dirty="0" smtClean="0">
                <a:solidFill>
                  <a:srgbClr val="000000"/>
                </a:solidFill>
                <a:latin typeface="Arial"/>
              </a:rPr>
              <a:t> --</a:t>
            </a:r>
            <a:r>
              <a:rPr lang="en-US" b="1" spc="-1" dirty="0" err="1" smtClean="0">
                <a:solidFill>
                  <a:srgbClr val="000000"/>
                </a:solidFill>
                <a:latin typeface="Arial"/>
              </a:rPr>
              <a:t>random.grid</a:t>
            </a:r>
            <a:r>
              <a:rPr lang="en-US" b="1" spc="-1" dirty="0" smtClean="0">
                <a:solidFill>
                  <a:srgbClr val="000000"/>
                </a:solidFill>
                <a:latin typeface="Arial"/>
              </a:rPr>
              <a:t> --perturb-x --perturb-y --perturb-z</a:t>
            </a:r>
            <a:endParaRPr lang="en-US" sz="1800" b="1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272" y="1700808"/>
            <a:ext cx="6883052" cy="4503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192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CustomShape 1"/>
          <p:cNvSpPr/>
          <p:nvPr/>
        </p:nvSpPr>
        <p:spPr>
          <a:xfrm>
            <a:off x="486000" y="648000"/>
            <a:ext cx="8171280" cy="73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686868"/>
                </a:solidFill>
                <a:latin typeface="Arial"/>
              </a:rPr>
              <a:t>Conclusion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280" name="CustomShape 2"/>
          <p:cNvSpPr/>
          <p:nvPr/>
        </p:nvSpPr>
        <p:spPr>
          <a:xfrm>
            <a:off x="486000" y="1591200"/>
            <a:ext cx="8333640" cy="433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Use </a:t>
            </a:r>
            <a:r>
              <a:rPr lang="en-US" sz="1800" b="0" strike="noStrike" spc="-1" dirty="0">
                <a:solidFill>
                  <a:srgbClr val="00B050"/>
                </a:solidFill>
                <a:latin typeface="Arial"/>
              </a:rPr>
              <a:t>tools/osmWebWizzard.py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to get a quick start</a:t>
            </a:r>
            <a:endParaRPr lang="en-US" sz="1800" b="0" strike="noStrike" spc="-1" dirty="0"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Read the documentation / FAQ at </a:t>
            </a:r>
            <a:r>
              <a:rPr lang="en-US" sz="1800" b="0" u="sng" strike="noStrike" spc="-1" dirty="0">
                <a:solidFill>
                  <a:srgbClr val="0000FF"/>
                </a:solidFill>
                <a:uFillTx/>
                <a:latin typeface="Arial"/>
                <a:hlinkClick r:id="rId2"/>
              </a:rPr>
              <a:t>http://sumo.dlr.de/wiki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 dirty="0"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Report any bugs you find to </a:t>
            </a:r>
            <a:r>
              <a:rPr lang="en-US" sz="1800" b="0" u="sng" strike="noStrike" spc="-1" dirty="0" smtClean="0">
                <a:solidFill>
                  <a:srgbClr val="0000FF"/>
                </a:solidFill>
                <a:uFillTx/>
                <a:latin typeface="Arial"/>
                <a:hlinkClick r:id="rId3"/>
              </a:rPr>
              <a:t>sumo-user@eclipse.org</a:t>
            </a:r>
            <a:endParaRPr lang="en-US" sz="1800" b="0" strike="noStrike" spc="-1" dirty="0" smtClean="0"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Share your scenarios and results</a:t>
            </a:r>
            <a:endParaRPr lang="en-US" sz="18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Talks to us. We are always looking for project partners! </a:t>
            </a:r>
            <a:r>
              <a:rPr lang="en-US" sz="1800" b="0" u="sng" strike="noStrike" spc="-1" dirty="0">
                <a:solidFill>
                  <a:srgbClr val="0000FF"/>
                </a:solidFill>
                <a:uFillTx/>
                <a:latin typeface="Arial"/>
                <a:hlinkClick r:id="rId4"/>
              </a:rPr>
              <a:t>sumo@dlr.de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281" name="CustomShape 3"/>
          <p:cNvSpPr/>
          <p:nvPr/>
        </p:nvSpPr>
        <p:spPr>
          <a:xfrm>
            <a:off x="1530000" y="126000"/>
            <a:ext cx="7127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</a:rPr>
              <a:t>SUMO2016 &gt; Jakob Erdmann  • SUMO Tutorial &gt; 2016-05-23</a:t>
            </a:r>
            <a:endParaRPr lang="en-US" sz="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800" b="0" strike="noStrike" spc="-1">
              <a:latin typeface="Arial"/>
            </a:endParaRPr>
          </a:p>
        </p:txBody>
      </p:sp>
      <p:sp>
        <p:nvSpPr>
          <p:cNvPr id="282" name="CustomShape 4"/>
          <p:cNvSpPr/>
          <p:nvPr/>
        </p:nvSpPr>
        <p:spPr>
          <a:xfrm>
            <a:off x="486000" y="126000"/>
            <a:ext cx="1043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DLR.de  •  Chart </a:t>
            </a:r>
            <a:fld id="{33EDC95A-0BCC-4981-9F55-CCC3B8764AAC}" type="slidenum"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21</a:t>
            </a:fld>
            <a:endParaRPr lang="en-US" sz="800" b="0" strike="noStrike" spc="-1">
              <a:latin typeface="Arial"/>
            </a:endParaRPr>
          </a:p>
        </p:txBody>
      </p:sp>
      <p:pic>
        <p:nvPicPr>
          <p:cNvPr id="7" name="Grafik 6"/>
          <p:cNvPicPr/>
          <p:nvPr/>
        </p:nvPicPr>
        <p:blipFill>
          <a:blip r:embed="rId5"/>
          <a:stretch/>
        </p:blipFill>
        <p:spPr>
          <a:xfrm>
            <a:off x="3059832" y="3645024"/>
            <a:ext cx="2647800" cy="2039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878400" y="1573200"/>
            <a:ext cx="7778880" cy="740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686868"/>
                </a:solidFill>
                <a:latin typeface="Arial"/>
              </a:rPr>
              <a:t>SUMO Tutorial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209" name="CustomShape 2"/>
          <p:cNvSpPr/>
          <p:nvPr/>
        </p:nvSpPr>
        <p:spPr>
          <a:xfrm>
            <a:off x="878400" y="2430000"/>
            <a:ext cx="7778880" cy="115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400" b="0" strike="noStrike" spc="-1">
                <a:solidFill>
                  <a:srgbClr val="686868"/>
                </a:solidFill>
                <a:latin typeface="Arial"/>
              </a:rPr>
              <a:t>Jakob Erdmann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400" b="0" strike="noStrike" spc="-1">
                <a:solidFill>
                  <a:srgbClr val="686868"/>
                </a:solidFill>
                <a:latin typeface="Arial"/>
              </a:rPr>
              <a:t>SUMO2019, Berlin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en-US" sz="24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486000" y="1591200"/>
            <a:ext cx="8171280" cy="433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Prerequisites</a:t>
            </a:r>
            <a:endParaRPr lang="en-US" sz="1800" b="0" strike="noStrike" spc="-1" dirty="0"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3-Click scenario generation with osmWebWizzard.py</a:t>
            </a:r>
            <a:endParaRPr lang="en-US" sz="1800" b="0" strike="noStrike" spc="-1" dirty="0"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Network editing</a:t>
            </a:r>
          </a:p>
          <a:p>
            <a:pPr marL="180000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</a:rPr>
              <a:t>Visualizing traffic </a:t>
            </a:r>
            <a:r>
              <a:rPr lang="en-US" spc="-1" dirty="0" smtClean="0">
                <a:solidFill>
                  <a:srgbClr val="000000"/>
                </a:solidFill>
              </a:rPr>
              <a:t>properties</a:t>
            </a:r>
          </a:p>
          <a:p>
            <a:pPr marL="180000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</a:rPr>
              <a:t>Public transport and intermodal routing</a:t>
            </a:r>
            <a:endParaRPr lang="en-US" spc="-1" dirty="0"/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Visual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(!) demand editing</a:t>
            </a:r>
            <a:endParaRPr lang="en-US" sz="1800" b="0" strike="noStrike" spc="-1" dirty="0"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Parking</a:t>
            </a: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err="1" smtClean="0">
                <a:solidFill>
                  <a:srgbClr val="000000"/>
                </a:solidFill>
                <a:latin typeface="Arial"/>
              </a:rPr>
              <a:t>Netgenerate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211" name="CustomShape 2"/>
          <p:cNvSpPr/>
          <p:nvPr/>
        </p:nvSpPr>
        <p:spPr>
          <a:xfrm>
            <a:off x="486000" y="648000"/>
            <a:ext cx="8171280" cy="73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686868"/>
                </a:solidFill>
                <a:latin typeface="Arial"/>
              </a:rPr>
              <a:t>Outline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212" name="CustomShape 3"/>
          <p:cNvSpPr/>
          <p:nvPr/>
        </p:nvSpPr>
        <p:spPr>
          <a:xfrm>
            <a:off x="1530000" y="126000"/>
            <a:ext cx="7127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</a:rPr>
              <a:t>SUMO2016 &gt; Jakob Erdmann  • SUMO Tutorial &gt; 2016-05-23</a:t>
            </a:r>
            <a:endParaRPr lang="en-US" sz="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800" b="0" strike="noStrike" spc="-1">
              <a:latin typeface="Arial"/>
            </a:endParaRPr>
          </a:p>
        </p:txBody>
      </p:sp>
      <p:sp>
        <p:nvSpPr>
          <p:cNvPr id="213" name="CustomShape 4"/>
          <p:cNvSpPr/>
          <p:nvPr/>
        </p:nvSpPr>
        <p:spPr>
          <a:xfrm>
            <a:off x="486000" y="126000"/>
            <a:ext cx="1043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DLR.de  •  Chart </a:t>
            </a:r>
            <a:fld id="{9A54D914-DF69-441B-9AAB-BFC648E7659E}" type="slidenum"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4</a:t>
            </a:fld>
            <a:endParaRPr lang="en-US" sz="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486000" y="1591200"/>
            <a:ext cx="8171280" cy="433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SUMO 1.2.0 or latest development version </a:t>
            </a:r>
            <a:r>
              <a:rPr lang="en-US" sz="1800" b="0" u="sng" strike="noStrike" spc="-1">
                <a:solidFill>
                  <a:srgbClr val="0000FF"/>
                </a:solidFill>
                <a:uFillTx/>
                <a:latin typeface="Arial"/>
                <a:hlinkClick r:id="rId2"/>
              </a:rPr>
              <a:t>sumo.dlr.de/wiki/Downloads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Python: </a:t>
            </a:r>
            <a:r>
              <a:rPr lang="en-US" sz="1800" b="0" u="sng" strike="noStrike" spc="-1">
                <a:solidFill>
                  <a:srgbClr val="0000FF"/>
                </a:solidFill>
                <a:uFillTx/>
                <a:latin typeface="Arial"/>
                <a:hlinkClick r:id="rId3"/>
              </a:rPr>
              <a:t>www.python.org/download/releases/2.7/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1800" b="0" strike="noStrike" spc="-1"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Text Editor (i.e. </a:t>
            </a:r>
            <a:r>
              <a:rPr lang="en-US" sz="1800" b="0" u="sng" strike="noStrike" spc="-1">
                <a:solidFill>
                  <a:srgbClr val="0000FF"/>
                </a:solidFill>
                <a:uFillTx/>
                <a:latin typeface="Arial"/>
                <a:hlinkClick r:id="rId4"/>
              </a:rPr>
              <a:t>notepad-plus-plus.org/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 )</a:t>
            </a:r>
            <a:endParaRPr lang="en-US" sz="1800" b="0" strike="noStrike" spc="-1"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Data files: sumo.dlr.de/daily/sumo2019_tutorial.zip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Tutorial files and latest SUMO development version (recommended) are included on the conference USB-drive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215" name="CustomShape 2"/>
          <p:cNvSpPr/>
          <p:nvPr/>
        </p:nvSpPr>
        <p:spPr>
          <a:xfrm>
            <a:off x="486000" y="648000"/>
            <a:ext cx="8171280" cy="73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686868"/>
                </a:solidFill>
                <a:latin typeface="Arial"/>
              </a:rPr>
              <a:t>Prerequisites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216" name="CustomShape 3"/>
          <p:cNvSpPr/>
          <p:nvPr/>
        </p:nvSpPr>
        <p:spPr>
          <a:xfrm>
            <a:off x="1530000" y="126000"/>
            <a:ext cx="7127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</a:rPr>
              <a:t>SUMO2016 &gt; Jakob Erdmann  • SUMO Tutorial &gt; 2016-05-23</a:t>
            </a:r>
            <a:endParaRPr lang="en-US" sz="800" b="0" strike="noStrike" spc="-1">
              <a:latin typeface="Arial"/>
            </a:endParaRPr>
          </a:p>
        </p:txBody>
      </p:sp>
      <p:sp>
        <p:nvSpPr>
          <p:cNvPr id="217" name="CustomShape 4"/>
          <p:cNvSpPr/>
          <p:nvPr/>
        </p:nvSpPr>
        <p:spPr>
          <a:xfrm>
            <a:off x="486000" y="126000"/>
            <a:ext cx="1043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DLR.de  •  Chart </a:t>
            </a:r>
            <a:fld id="{17FC96C3-DA23-45E1-A6BA-6D4DD8A0BE96}" type="slidenum"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5</a:t>
            </a:fld>
            <a:endParaRPr lang="en-US" sz="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486000" y="648000"/>
            <a:ext cx="8171280" cy="73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686868"/>
                </a:solidFill>
                <a:latin typeface="Arial"/>
              </a:rPr>
              <a:t>osmWebWizzard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486000" y="1591200"/>
            <a:ext cx="5381280" cy="433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Getting a basic scenario with </a:t>
            </a:r>
            <a:r>
              <a:rPr lang="en-US" sz="1800" b="0" strike="noStrike" spc="-1" dirty="0">
                <a:solidFill>
                  <a:srgbClr val="00B050"/>
                </a:solidFill>
                <a:latin typeface="Arial"/>
              </a:rPr>
              <a:t>tools/osmWebWizzard.py</a:t>
            </a:r>
            <a:endParaRPr lang="en-US" sz="1800" b="0" strike="noStrike" spc="-1" dirty="0">
              <a:latin typeface="Arial"/>
            </a:endParaRPr>
          </a:p>
          <a:p>
            <a:pPr marL="626400" lvl="1" indent="-179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Mode-specific network options</a:t>
            </a:r>
            <a:endParaRPr lang="en-US" sz="1800" b="0" strike="noStrike" spc="-1" dirty="0">
              <a:latin typeface="Arial"/>
            </a:endParaRPr>
          </a:p>
          <a:p>
            <a:pPr marL="626400" lvl="1" indent="-179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Random traffic</a:t>
            </a:r>
            <a:endParaRPr lang="en-US" sz="1800" b="0" strike="noStrike" spc="-1" dirty="0"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Configure</a:t>
            </a:r>
            <a:endParaRPr lang="en-US" sz="1800" b="0" strike="noStrike" spc="-1" dirty="0">
              <a:latin typeface="Arial"/>
            </a:endParaRPr>
          </a:p>
          <a:p>
            <a:pPr marL="626400" lvl="1" indent="-179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Area</a:t>
            </a:r>
            <a:endParaRPr lang="en-US" sz="1800" b="0" strike="noStrike" spc="-1" dirty="0">
              <a:latin typeface="Arial"/>
            </a:endParaRPr>
          </a:p>
          <a:p>
            <a:pPr marL="626400" lvl="1" indent="-179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Traffic modes</a:t>
            </a:r>
            <a:endParaRPr lang="en-US" sz="1800" b="0" strike="noStrike" spc="-1" dirty="0">
              <a:latin typeface="Arial"/>
            </a:endParaRPr>
          </a:p>
          <a:p>
            <a:pPr marL="626400" lvl="1" indent="-179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Traffic volume</a:t>
            </a:r>
            <a:endParaRPr lang="en-US" sz="1800" b="0" strike="noStrike" spc="-1" dirty="0">
              <a:latin typeface="Arial"/>
            </a:endParaRPr>
          </a:p>
          <a:p>
            <a:pPr marL="626400" lvl="1" indent="-179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Fraction of through-traffic</a:t>
            </a:r>
            <a:endParaRPr lang="en-US" sz="1800" b="0" strike="noStrike" spc="-1" dirty="0">
              <a:latin typeface="Arial"/>
            </a:endParaRPr>
          </a:p>
          <a:p>
            <a:pPr marL="626400" lvl="1" indent="-179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Public Transport</a:t>
            </a:r>
            <a:endParaRPr lang="en-US" sz="1800" b="0" strike="noStrike" spc="-1" dirty="0"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Generated files allow rebuilding and adapting the scenario</a:t>
            </a:r>
            <a:endParaRPr lang="en-US" sz="1800" b="0" strike="noStrike" spc="-1" dirty="0"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Sample data in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ourier New"/>
              </a:rPr>
              <a:t>0_adlershof_wizard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89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220" name="CustomShape 3"/>
          <p:cNvSpPr/>
          <p:nvPr/>
        </p:nvSpPr>
        <p:spPr>
          <a:xfrm>
            <a:off x="1530000" y="126000"/>
            <a:ext cx="7127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</a:rPr>
              <a:t>SUMO2016 &gt; Jakob Erdmann  • SUMO Tutorial &gt; 2016-05-23</a:t>
            </a:r>
            <a:endParaRPr lang="en-US" sz="800" b="0" strike="noStrike" spc="-1">
              <a:latin typeface="Arial"/>
            </a:endParaRPr>
          </a:p>
        </p:txBody>
      </p:sp>
      <p:sp>
        <p:nvSpPr>
          <p:cNvPr id="221" name="CustomShape 4"/>
          <p:cNvSpPr/>
          <p:nvPr/>
        </p:nvSpPr>
        <p:spPr>
          <a:xfrm>
            <a:off x="486000" y="126000"/>
            <a:ext cx="1043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DLR.de  •  Chart </a:t>
            </a:r>
            <a:fld id="{1E61B6E4-49F7-41FE-9F43-486BFF9C2AF9}" type="slidenum"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6</a:t>
            </a:fld>
            <a:endParaRPr lang="en-US" sz="800" b="0" strike="noStrike" spc="-1">
              <a:latin typeface="Arial"/>
            </a:endParaRPr>
          </a:p>
        </p:txBody>
      </p:sp>
      <p:pic>
        <p:nvPicPr>
          <p:cNvPr id="222" name="Picture 2"/>
          <p:cNvPicPr/>
          <p:nvPr/>
        </p:nvPicPr>
        <p:blipFill>
          <a:blip r:embed="rId2"/>
          <a:stretch/>
        </p:blipFill>
        <p:spPr>
          <a:xfrm>
            <a:off x="4356000" y="1572480"/>
            <a:ext cx="4583520" cy="2215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486000" y="648000"/>
            <a:ext cx="8171280" cy="73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400" b="1" spc="-1" dirty="0" smtClean="0">
                <a:solidFill>
                  <a:srgbClr val="686868"/>
                </a:solidFill>
                <a:latin typeface="Arial"/>
              </a:rPr>
              <a:t>Generated Simulation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220" name="CustomShape 3"/>
          <p:cNvSpPr/>
          <p:nvPr/>
        </p:nvSpPr>
        <p:spPr>
          <a:xfrm>
            <a:off x="1530000" y="126000"/>
            <a:ext cx="7127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</a:rPr>
              <a:t>SUMO2016 &gt; Jakob Erdmann  • SUMO Tutorial &gt; 2016-05-23</a:t>
            </a:r>
            <a:endParaRPr lang="en-US" sz="800" b="0" strike="noStrike" spc="-1">
              <a:latin typeface="Arial"/>
            </a:endParaRPr>
          </a:p>
        </p:txBody>
      </p:sp>
      <p:sp>
        <p:nvSpPr>
          <p:cNvPr id="221" name="CustomShape 4"/>
          <p:cNvSpPr/>
          <p:nvPr/>
        </p:nvSpPr>
        <p:spPr>
          <a:xfrm>
            <a:off x="486000" y="126000"/>
            <a:ext cx="1043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DLR.de  •  Chart </a:t>
            </a:r>
            <a:fld id="{1E61B6E4-49F7-41FE-9F43-486BFF9C2AF9}" type="slidenum"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7</a:t>
            </a:fld>
            <a:endParaRPr lang="en-US" sz="800" b="0" strike="noStrike" spc="-1">
              <a:latin typeface="Arial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0" y="1268760"/>
            <a:ext cx="7184496" cy="4700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963131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486000" y="648000"/>
            <a:ext cx="8171280" cy="73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686868"/>
                </a:solidFill>
                <a:latin typeface="Arial"/>
              </a:rPr>
              <a:t>Fixing network problems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224" name="CustomShape 2"/>
          <p:cNvSpPr/>
          <p:nvPr/>
        </p:nvSpPr>
        <p:spPr>
          <a:xfrm>
            <a:off x="486000" y="1628640"/>
            <a:ext cx="5093280" cy="42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225" name="CustomShape 3"/>
          <p:cNvSpPr/>
          <p:nvPr/>
        </p:nvSpPr>
        <p:spPr>
          <a:xfrm>
            <a:off x="1530000" y="126000"/>
            <a:ext cx="7127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</a:rPr>
              <a:t>SUMO2016 &gt; Jakob Erdmann  • SUMO Tutorial &gt; 2016-05-23</a:t>
            </a:r>
            <a:endParaRPr lang="en-US" sz="800" b="0" strike="noStrike" spc="-1">
              <a:latin typeface="Arial"/>
            </a:endParaRPr>
          </a:p>
        </p:txBody>
      </p:sp>
      <p:sp>
        <p:nvSpPr>
          <p:cNvPr id="226" name="CustomShape 4"/>
          <p:cNvSpPr/>
          <p:nvPr/>
        </p:nvSpPr>
        <p:spPr>
          <a:xfrm>
            <a:off x="486000" y="126000"/>
            <a:ext cx="1043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DLR.de  •  Chart </a:t>
            </a:r>
            <a:fld id="{8F4C59A9-FC74-4631-9B6A-5EDADB155B7A}" type="slidenum"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8</a:t>
            </a:fld>
            <a:endParaRPr lang="en-US" sz="800" b="0" strike="noStrike" spc="-1">
              <a:latin typeface="Arial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842" y="269280"/>
            <a:ext cx="3688422" cy="2655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ustomShape 2"/>
          <p:cNvSpPr/>
          <p:nvPr/>
        </p:nvSpPr>
        <p:spPr>
          <a:xfrm>
            <a:off x="486000" y="1386579"/>
            <a:ext cx="4446040" cy="433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Superfluous edges causing warnings at actuated traffic light -&gt; delete</a:t>
            </a:r>
          </a:p>
          <a:p>
            <a:pPr marL="180000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</a:rPr>
              <a:t>Remove </a:t>
            </a:r>
            <a:r>
              <a:rPr lang="en-US" spc="-1" dirty="0" smtClean="0">
                <a:solidFill>
                  <a:srgbClr val="000000"/>
                </a:solidFill>
              </a:rPr>
              <a:t>superfluous crossings</a:t>
            </a: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Replace Junction by geometry-point ahead of </a:t>
            </a:r>
            <a:r>
              <a:rPr lang="en-US" spc="-1" dirty="0" err="1" smtClean="0">
                <a:solidFill>
                  <a:srgbClr val="000000"/>
                </a:solidFill>
                <a:latin typeface="Arial"/>
              </a:rPr>
              <a:t>tls</a:t>
            </a:r>
            <a:r>
              <a:rPr lang="en-US" spc="-1" dirty="0" smtClean="0">
                <a:solidFill>
                  <a:srgbClr val="000000"/>
                </a:solidFill>
                <a:latin typeface="Arial"/>
              </a:rPr>
              <a:t>-controlled intersection</a:t>
            </a: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Recreate TLS (cosmetics)</a:t>
            </a: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B050"/>
                </a:solidFill>
                <a:latin typeface="Arial"/>
              </a:rPr>
              <a:t>Set descriptive phase names </a:t>
            </a:r>
            <a:endParaRPr lang="en-US" sz="1800" b="0" strike="noStrike" spc="-1" dirty="0">
              <a:solidFill>
                <a:srgbClr val="00B05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Join junction clusters</a:t>
            </a:r>
          </a:p>
          <a:p>
            <a:pPr marL="637200" lvl="2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Reconstruct pedestrian crossings</a:t>
            </a:r>
          </a:p>
          <a:p>
            <a:pPr marL="1800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b="0" strike="noStrike" spc="-1" dirty="0" smtClean="0">
                <a:solidFill>
                  <a:srgbClr val="000000"/>
                </a:solidFill>
                <a:latin typeface="Arial"/>
              </a:rPr>
              <a:t>Fix connections (optionally recreate TLS)</a:t>
            </a: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run </a:t>
            </a:r>
            <a:r>
              <a:rPr lang="en-US" b="1" spc="-1" dirty="0" smtClean="0">
                <a:solidFill>
                  <a:srgbClr val="000000"/>
                </a:solidFill>
                <a:latin typeface="Arial"/>
              </a:rPr>
              <a:t>build.bat</a:t>
            </a:r>
            <a:r>
              <a:rPr lang="en-US" spc="-1" dirty="0" smtClean="0">
                <a:solidFill>
                  <a:srgbClr val="000000"/>
                </a:solidFill>
                <a:latin typeface="Arial"/>
              </a:rPr>
              <a:t> to adapt traffic to changes (edges removed by joining)</a:t>
            </a:r>
          </a:p>
          <a:p>
            <a:pPr marL="637200" lvl="2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b="1" spc="-1" dirty="0">
                <a:solidFill>
                  <a:srgbClr val="FF0000"/>
                </a:solidFill>
              </a:rPr>
              <a:t>On Windows, sumo-</a:t>
            </a:r>
            <a:r>
              <a:rPr lang="en-US" b="1" spc="-1" dirty="0" err="1">
                <a:solidFill>
                  <a:srgbClr val="FF0000"/>
                </a:solidFill>
              </a:rPr>
              <a:t>gui</a:t>
            </a:r>
            <a:r>
              <a:rPr lang="en-US" b="1" spc="-1" dirty="0">
                <a:solidFill>
                  <a:srgbClr val="FF0000"/>
                </a:solidFill>
              </a:rPr>
              <a:t> must be closed!</a:t>
            </a:r>
            <a:endParaRPr lang="en-US" spc="-1" dirty="0"/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Sample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data in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ourier New"/>
              </a:rPr>
              <a:t>1_netedit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89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682" y="3216556"/>
            <a:ext cx="3736192" cy="2690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486000" y="648000"/>
            <a:ext cx="8171280" cy="73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686868"/>
                </a:solidFill>
                <a:latin typeface="Arial"/>
              </a:rPr>
              <a:t>Fixing network </a:t>
            </a:r>
            <a:r>
              <a:rPr lang="en-US" sz="2400" b="1" strike="noStrike" spc="-1" dirty="0" smtClean="0">
                <a:solidFill>
                  <a:srgbClr val="686868"/>
                </a:solidFill>
                <a:latin typeface="Arial"/>
              </a:rPr>
              <a:t>problems (2)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224" name="CustomShape 2"/>
          <p:cNvSpPr/>
          <p:nvPr/>
        </p:nvSpPr>
        <p:spPr>
          <a:xfrm>
            <a:off x="486000" y="1628640"/>
            <a:ext cx="5093280" cy="42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225" name="CustomShape 3"/>
          <p:cNvSpPr/>
          <p:nvPr/>
        </p:nvSpPr>
        <p:spPr>
          <a:xfrm>
            <a:off x="1530000" y="126000"/>
            <a:ext cx="7127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</a:rPr>
              <a:t>SUMO2016 &gt; Jakob Erdmann  • SUMO Tutorial &gt; 2016-05-23</a:t>
            </a:r>
            <a:endParaRPr lang="en-US" sz="800" b="0" strike="noStrike" spc="-1">
              <a:latin typeface="Arial"/>
            </a:endParaRPr>
          </a:p>
        </p:txBody>
      </p:sp>
      <p:sp>
        <p:nvSpPr>
          <p:cNvPr id="226" name="CustomShape 4"/>
          <p:cNvSpPr/>
          <p:nvPr/>
        </p:nvSpPr>
        <p:spPr>
          <a:xfrm>
            <a:off x="486000" y="126000"/>
            <a:ext cx="1043280" cy="1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DLR.de  •  Chart </a:t>
            </a:r>
            <a:fld id="{8F4C59A9-FC74-4631-9B6A-5EDADB155B7A}" type="slidenum">
              <a:rPr lang="en-US" sz="800" b="0" strike="noStrike" spc="-1">
                <a:solidFill>
                  <a:srgbClr val="686868"/>
                </a:solidFill>
                <a:latin typeface="Arial"/>
                <a:ea typeface="ヒラギノ角ゴ Pro W3"/>
              </a:rPr>
              <a:t>9</a:t>
            </a:fld>
            <a:endParaRPr lang="en-US" sz="800" b="0" strike="noStrike" spc="-1">
              <a:latin typeface="Arial"/>
            </a:endParaRPr>
          </a:p>
        </p:txBody>
      </p:sp>
      <p:sp>
        <p:nvSpPr>
          <p:cNvPr id="9" name="CustomShape 2"/>
          <p:cNvSpPr/>
          <p:nvPr/>
        </p:nvSpPr>
        <p:spPr>
          <a:xfrm>
            <a:off x="486000" y="1386579"/>
            <a:ext cx="4230016" cy="433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Adapt traffic light plan to avoid conflict between turning vehicles and pedestrians (causes warning about missing detector for actuated TLS)</a:t>
            </a: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Bad Junction shape causing insufficient space for </a:t>
            </a:r>
            <a:r>
              <a:rPr lang="en-US" sz="1800" b="0" strike="noStrike" spc="-1" dirty="0" err="1" smtClean="0">
                <a:solidFill>
                  <a:srgbClr val="000000"/>
                </a:solidFill>
                <a:latin typeface="Arial"/>
              </a:rPr>
              <a:t>busStop</a:t>
            </a: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Move geometry endpoints</a:t>
            </a:r>
          </a:p>
          <a:p>
            <a:pPr marL="180000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Edit remaining </a:t>
            </a:r>
            <a:r>
              <a:rPr lang="en-US" spc="-1" dirty="0" err="1" smtClean="0">
                <a:solidFill>
                  <a:srgbClr val="000000"/>
                </a:solidFill>
                <a:latin typeface="Arial"/>
              </a:rPr>
              <a:t>busStops</a:t>
            </a:r>
            <a:r>
              <a:rPr lang="en-US" spc="-1" dirty="0" smtClean="0">
                <a:solidFill>
                  <a:srgbClr val="000000"/>
                </a:solidFill>
                <a:latin typeface="Arial"/>
              </a:rPr>
              <a:t> directly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Move edge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Move </a:t>
            </a:r>
            <a:r>
              <a:rPr lang="en-US" spc="-1" dirty="0" err="1" smtClean="0">
                <a:solidFill>
                  <a:srgbClr val="000000"/>
                </a:solidFill>
                <a:latin typeface="Arial"/>
              </a:rPr>
              <a:t>busStop</a:t>
            </a:r>
            <a:endParaRPr lang="en-US" spc="-1" dirty="0" smtClean="0">
              <a:solidFill>
                <a:srgbClr val="000000"/>
              </a:solidFill>
              <a:latin typeface="Arial"/>
            </a:endParaRP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Arial"/>
              </a:rPr>
              <a:t>Inspect/edit attributes</a:t>
            </a:r>
          </a:p>
          <a:p>
            <a:pPr marL="6372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</a:rPr>
              <a:t>Sample data in </a:t>
            </a:r>
            <a:r>
              <a:rPr lang="en-US" spc="-1" dirty="0" smtClean="0">
                <a:solidFill>
                  <a:srgbClr val="000000"/>
                </a:solidFill>
                <a:latin typeface="Courier New"/>
              </a:rPr>
              <a:t>1_netedit.final</a:t>
            </a:r>
            <a:endParaRPr lang="en-US" spc="-1" dirty="0"/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000000"/>
              </a:solidFill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180000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000000"/>
              </a:solidFill>
              <a:latin typeface="Arial"/>
            </a:endParaRPr>
          </a:p>
          <a:p>
            <a:pPr marL="72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z="18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180000" lvl="1" indent="-17928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Sample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data in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ourier New"/>
              </a:rPr>
              <a:t>1_netedit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89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446400">
              <a:lnSpc>
                <a:spcPct val="100000"/>
              </a:lnSpc>
              <a:spcBef>
                <a:spcPts val="300"/>
              </a:spcBef>
            </a:pPr>
            <a:endParaRPr lang="en-US" sz="1800" b="0" strike="noStrike" spc="-1" dirty="0">
              <a:latin typeface="Arial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942" y="548680"/>
            <a:ext cx="3823296" cy="2752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145" y="3356992"/>
            <a:ext cx="3827093" cy="2755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856306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DLR_Präsentation_4zu3_EN</Template>
  <TotalTime>0</TotalTime>
  <Words>955</Words>
  <Application>Microsoft Office PowerPoint</Application>
  <PresentationFormat>Bildschirmpräsentation (4:3)</PresentationFormat>
  <Paragraphs>362</Paragraphs>
  <Slides>21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5</vt:i4>
      </vt:variant>
      <vt:variant>
        <vt:lpstr>Folientitel</vt:lpstr>
      </vt:variant>
      <vt:variant>
        <vt:i4>21</vt:i4>
      </vt:variant>
    </vt:vector>
  </HeadingPairs>
  <TitlesOfParts>
    <vt:vector size="26" baseType="lpstr">
      <vt:lpstr>Office Theme</vt:lpstr>
      <vt:lpstr>Office Theme</vt:lpstr>
      <vt:lpstr>Office Theme</vt:lpstr>
      <vt:lpstr>Office Theme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Visual Demand Editing - Outlook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DLR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Erdmann, Jakob</dc:creator>
  <dc:description/>
  <cp:lastModifiedBy>Erdmann, Jakob</cp:lastModifiedBy>
  <cp:revision>279</cp:revision>
  <dcterms:created xsi:type="dcterms:W3CDTF">2015-05-04T11:31:13Z</dcterms:created>
  <dcterms:modified xsi:type="dcterms:W3CDTF">2019-05-10T07:36:43Z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DLR</vt:lpwstr>
  </property>
  <property fmtid="{D5CDD505-2E9C-101B-9397-08002B2CF9AE}" pid="4" name="ContentTypeId">
    <vt:lpwstr>0x010100ED3BF77F0DEA9A4B8748258238955038</vt:lpwstr>
  </property>
  <property fmtid="{D5CDD505-2E9C-101B-9397-08002B2CF9AE}" pid="5" name="HiddenSlides">
    <vt:i4>0</vt:i4>
  </property>
  <property fmtid="{D5CDD505-2E9C-101B-9397-08002B2CF9AE}" pid="6" name="HyperlinksChanged">
    <vt:bool>false</vt:bool>
  </property>
  <property fmtid="{D5CDD505-2E9C-101B-9397-08002B2CF9AE}" pid="7" name="LinksUpToDate">
    <vt:bool>false</vt:bool>
  </property>
  <property fmtid="{D5CDD505-2E9C-101B-9397-08002B2CF9AE}" pid="8" name="MMClips">
    <vt:i4>0</vt:i4>
  </property>
  <property fmtid="{D5CDD505-2E9C-101B-9397-08002B2CF9AE}" pid="9" name="Notes">
    <vt:i4>0</vt:i4>
  </property>
  <property fmtid="{D5CDD505-2E9C-101B-9397-08002B2CF9AE}" pid="10" name="PresentationFormat">
    <vt:lpwstr>Bildschirmpräsentation (4:3)</vt:lpwstr>
  </property>
  <property fmtid="{D5CDD505-2E9C-101B-9397-08002B2CF9AE}" pid="11" name="ScaleCrop">
    <vt:bool>false</vt:bool>
  </property>
  <property fmtid="{D5CDD505-2E9C-101B-9397-08002B2CF9AE}" pid="12" name="ShareDoc">
    <vt:bool>false</vt:bool>
  </property>
  <property fmtid="{D5CDD505-2E9C-101B-9397-08002B2CF9AE}" pid="13" name="Slides">
    <vt:i4>19</vt:i4>
  </property>
</Properties>
</file>